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5" r:id="rId4"/>
    <p:sldId id="257" r:id="rId5"/>
    <p:sldId id="296" r:id="rId6"/>
    <p:sldId id="297" r:id="rId7"/>
    <p:sldId id="298" r:id="rId8"/>
    <p:sldId id="299" r:id="rId9"/>
    <p:sldId id="301" r:id="rId10"/>
    <p:sldId id="258" r:id="rId11"/>
    <p:sldId id="300" r:id="rId12"/>
    <p:sldId id="264" r:id="rId13"/>
    <p:sldId id="261" r:id="rId14"/>
    <p:sldId id="323" r:id="rId15"/>
    <p:sldId id="319" r:id="rId16"/>
    <p:sldId id="302" r:id="rId17"/>
    <p:sldId id="303" r:id="rId18"/>
    <p:sldId id="304" r:id="rId19"/>
    <p:sldId id="262" r:id="rId20"/>
    <p:sldId id="305" r:id="rId21"/>
    <p:sldId id="306" r:id="rId22"/>
    <p:sldId id="307" r:id="rId23"/>
    <p:sldId id="308" r:id="rId24"/>
    <p:sldId id="309" r:id="rId25"/>
    <p:sldId id="260" r:id="rId26"/>
    <p:sldId id="310" r:id="rId27"/>
    <p:sldId id="320" r:id="rId28"/>
    <p:sldId id="321" r:id="rId29"/>
    <p:sldId id="324" r:id="rId30"/>
    <p:sldId id="325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1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58"/>
    <p:restoredTop sz="94286"/>
  </p:normalViewPr>
  <p:slideViewPr>
    <p:cSldViewPr snapToGrid="0">
      <p:cViewPr varScale="1">
        <p:scale>
          <a:sx n="116" d="100"/>
          <a:sy n="116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5B08-6E76-4345-9CEF-B92A3D42210D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4872-289E-0343-9B16-857102CA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4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8F571-88CA-A194-5D25-264D38F4E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70254-CE88-F2C8-5377-D84B9475B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A284F-D5A5-7363-E29A-21F974F25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542B6-6B37-E283-B3DE-F7242AF2F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2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DB32-5014-E660-8DBE-39C725FA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6D6B5-2256-72D7-E85D-4202DAF58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3EA3D-023B-40E6-5A44-EF3D57BDD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B7E7-A4B5-CED9-4225-E15429D12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48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EC882-F906-EA16-DCC1-661F9CA8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5D1DC-E84E-9451-C93F-DCC875B42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8246D-6191-605F-44A6-C971E520F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3E08-BDAA-F60E-28D1-E907BD9AE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6F5A-454A-A205-04A2-2239D58F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2472E-25D2-8F25-33FE-95B14DCFE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1D752-4FBD-1C3E-C5C9-52B4EC10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BAD21-6747-79D7-04A8-216FC9769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8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4872-289E-0343-9B16-857102CA3D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7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CDAE-4048-B3EE-CFA3-7450EC367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DCDF9-1C3F-7193-9657-063D55E33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6BC1-CD9F-2729-F802-28C995AD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3DD0-6630-0FB0-A4DF-92902BB8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1D05C-722F-35EE-CA69-E303A426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65BD-F47A-602B-35C4-E41D1556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E4B5D-B15B-2365-8416-E64900F97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C7143-71CE-1078-139E-D4E5EACF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D2CE-196D-5161-BFBE-6A0C2A4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5FC8A-A181-AD32-3759-1005517F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6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8AC93-C05D-C82E-6388-1FDFF475A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EBF05-BE19-5495-DCD3-D6F1E20FF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D71C0-399E-C649-E573-0CC923B1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6D92-4335-A963-B599-DC971CCD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47B89-006E-CD91-215D-F6E6F3CE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B794-EEF2-17DE-FE6B-8A067584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FAD6-1116-FF07-F7BF-D622DA43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EC46-74B2-F7D4-5D47-71343CA5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8C827-FA9F-ED1B-D084-A85120E3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20B85-E1C6-21AD-9606-B705982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FAE-583E-DDE2-798B-CED6A27D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84DCE-A960-A664-5182-EA677520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49F09-F037-2614-7C78-36BAC6CB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36B48-41E1-BDFC-EBE1-0FCDE3B7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241D-0302-633E-A68E-C52157D3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1C70-C426-87E3-5428-5188315C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F16C-110F-AEBE-32B3-B226A1EFF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49FF7-5E86-45E2-6351-079028CA8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60897-5AF5-28B5-3C1B-87399556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C948-CA56-88DA-684D-CD4232BA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153F7-9F9B-7B4F-D463-6F1F24F7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AB44-B649-45CB-35DE-B555161C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787F9-6CA3-A5D8-D3E1-A1F7905C1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AA216-7A17-506C-9DC0-3AD37A485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D030-1C2D-A405-337F-CCE3CE36D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99225-394E-8D39-0963-A00890A8F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FAFE1-768D-2DBB-42CB-A70FC9C8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0535E-28DE-CBDE-8CE6-F47CA46D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EA1902-96C0-1B73-16B5-7D7F5398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0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B28-086A-87AC-93E0-BA2C0C1B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E66B8-E827-4437-53D7-C4596ADC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2CC29-64CD-C68E-55CE-1A7530C4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A6340-03EE-A4BD-7A34-414646EA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4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58A40-8718-501C-BDC4-BCECCA24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52C71-5504-50E4-C084-2E7828C2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881FD-5770-5B98-F504-C179F753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3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D6F8-BD6A-A3E5-9754-3975D3E7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E8C83-F5C9-E0DD-2E41-5AE74F22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C5FF9-2230-5466-10EE-3FB7C7102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09E83-CF3E-CD8D-B612-9104FCFE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FC54F-F93F-972B-F8E0-67170B04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C9978-F56A-2BB2-ABC9-79FD3807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12F6-D760-C8BD-AFAD-BD78EB19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CA344-84FC-284F-7FC6-F09CAC001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49C81-DC04-56EB-E579-653D1167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05ABE-7C48-2D9F-786C-237688C8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BF033-54CD-AC32-551C-FEDF72DA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44E07-558A-5E79-27CA-7C9C8E08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8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E29BF-0D2E-D1D0-9FE4-FBDC7309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1DB00-3546-46E1-BF95-CFD7DA44B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7C13-412A-5A62-2ADF-86AD289DD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2E54D-4E32-824F-B3B4-F0FD8EDA835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14E08-BA20-5860-78C5-513F237D1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A3F4-0018-6D58-7201-4EA11C65A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D97A-EC3B-854E-89BB-C2EB9480D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e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hyperlink" Target="https://event.fourwaves.com/spar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vent.fourwaves.com/spar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s://event.fourwaves.com/spark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hyperlink" Target="https://www.geeksforgeeks.org/download-and-install-python-3-latest-version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vent.fourwaves.com/spar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hyperlink" Target="https://event.fourwaves.com/spark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hyperlink" Target="https://event.fourwaves.com/spark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hyperlink" Target="https://event.fourwaves.com/spark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Relationship Id="rId9" Type="http://schemas.openxmlformats.org/officeDocument/2006/relationships/hyperlink" Target="https://event.fourwaves.com/spark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vent.fourwaves.com/spar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Relationship Id="rId9" Type="http://schemas.openxmlformats.org/officeDocument/2006/relationships/hyperlink" Target="https://event.fourwaves.com/spar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vent.fourwaves.com/spar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44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5.png"/><Relationship Id="rId9" Type="http://schemas.openxmlformats.org/officeDocument/2006/relationships/hyperlink" Target="https://event.fourwaves.com/spar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7567" y="270322"/>
            <a:ext cx="4050562" cy="830957"/>
            <a:chOff x="0" y="0"/>
            <a:chExt cx="8101125" cy="1661915"/>
          </a:xfrm>
        </p:grpSpPr>
        <p:sp>
          <p:nvSpPr>
            <p:cNvPr id="3" name="Freeform 3"/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1416289"/>
            <a:ext cx="12192000" cy="5546084"/>
            <a:chOff x="0" y="0"/>
            <a:chExt cx="4816593" cy="2191046"/>
          </a:xfrm>
          <a:solidFill>
            <a:schemeClr val="tx1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816593" cy="2100913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99"/>
                </a:lnSpc>
              </a:pPr>
              <a:endParaRPr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52277" y="2117644"/>
            <a:ext cx="4114621" cy="4142977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 sz="1200"/>
          </a:p>
        </p:txBody>
      </p:sp>
      <p:sp>
        <p:nvSpPr>
          <p:cNvPr id="11" name="Freeform 11"/>
          <p:cNvSpPr/>
          <p:nvPr/>
        </p:nvSpPr>
        <p:spPr>
          <a:xfrm>
            <a:off x="254903" y="146828"/>
            <a:ext cx="861795" cy="1158490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 sz="1200"/>
          </a:p>
        </p:txBody>
      </p:sp>
      <p:sp>
        <p:nvSpPr>
          <p:cNvPr id="12" name="TextBox 12"/>
          <p:cNvSpPr txBox="1"/>
          <p:nvPr/>
        </p:nvSpPr>
        <p:spPr>
          <a:xfrm>
            <a:off x="1479999" y="187039"/>
            <a:ext cx="5475291" cy="80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4"/>
              </a:lnSpc>
              <a:spcBef>
                <a:spcPct val="0"/>
              </a:spcBef>
            </a:pPr>
            <a:r>
              <a:rPr lang="en-US" sz="4796" dirty="0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103" y="884509"/>
            <a:ext cx="5475290" cy="324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1903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411" y="2085893"/>
            <a:ext cx="7769871" cy="227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1"/>
              </a:lnSpc>
            </a:pPr>
            <a:r>
              <a:rPr lang="en-US" sz="2769" spc="202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>
              <a:lnSpc>
                <a:spcPts val="3688"/>
              </a:lnSpc>
            </a:pPr>
            <a:r>
              <a:rPr lang="en-US" sz="2836" spc="207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>
              <a:lnSpc>
                <a:spcPts val="3601"/>
              </a:lnSpc>
            </a:pPr>
            <a:r>
              <a:rPr lang="en-US" sz="2769" spc="202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>
              <a:lnSpc>
                <a:spcPts val="3428"/>
              </a:lnSpc>
            </a:pPr>
            <a:r>
              <a:rPr lang="en-US" sz="2636" spc="192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410" y="4472614"/>
            <a:ext cx="7769871" cy="901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1"/>
              </a:lnSpc>
            </a:pPr>
            <a:r>
              <a:rPr lang="en-US" sz="2769" spc="202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Week 1 tutorial (Introduction to python)</a:t>
            </a:r>
          </a:p>
          <a:p>
            <a:pPr>
              <a:lnSpc>
                <a:spcPts val="3601"/>
              </a:lnSpc>
            </a:pPr>
            <a:r>
              <a:rPr lang="en-US" sz="2769" spc="202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FEBRAURY 22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4AB-56BF-EAE6-CB0E-6FA7077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a programming language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0078D-50DC-5AF8-8DAF-DBD42AB948C6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B39405-30AE-4B0A-78B5-87800A82F9E8}"/>
              </a:ext>
            </a:extLst>
          </p:cNvPr>
          <p:cNvSpPr txBox="1">
            <a:spLocks/>
          </p:cNvSpPr>
          <p:nvPr/>
        </p:nvSpPr>
        <p:spPr>
          <a:xfrm>
            <a:off x="1355033" y="3429000"/>
            <a:ext cx="10515600" cy="202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53531B4-6745-AF1D-6A38-86792EE21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Many Languages Could a Child Speak? - The New York Times">
            <a:extLst>
              <a:ext uri="{FF2B5EF4-FFF2-40B4-BE49-F238E27FC236}">
                <a16:creationId xmlns:a16="http://schemas.microsoft.com/office/drawing/2014/main" id="{818E0027-8AD7-FA93-4710-FF84973F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8" y="2108195"/>
            <a:ext cx="4946072" cy="19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5C907-AC9D-062F-4269-9EB737D4F352}"/>
              </a:ext>
            </a:extLst>
          </p:cNvPr>
          <p:cNvSpPr txBox="1"/>
          <p:nvPr/>
        </p:nvSpPr>
        <p:spPr>
          <a:xfrm>
            <a:off x="1237269" y="4448608"/>
            <a:ext cx="448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natural language like English and French to communicate our ideas and thoughts as humans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13938-1C2D-0D75-A4BE-F5F70DFBED70}"/>
              </a:ext>
            </a:extLst>
          </p:cNvPr>
          <p:cNvSpPr txBox="1"/>
          <p:nvPr/>
        </p:nvSpPr>
        <p:spPr>
          <a:xfrm>
            <a:off x="6466612" y="2364513"/>
            <a:ext cx="4488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want to communicate with a computer to do a specific task ?!</a:t>
            </a:r>
          </a:p>
        </p:txBody>
      </p:sp>
      <p:pic>
        <p:nvPicPr>
          <p:cNvPr id="12" name="Picture 4" descr="Topic 10: Intervals - Camerata Academy of Music Ltd.">
            <a:extLst>
              <a:ext uri="{FF2B5EF4-FFF2-40B4-BE49-F238E27FC236}">
                <a16:creationId xmlns:a16="http://schemas.microsoft.com/office/drawing/2014/main" id="{8D5286A7-E242-5A63-E47F-3A5A89AEC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5" y="3248813"/>
            <a:ext cx="1061062" cy="119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522D153F-B276-7853-8818-2AF95378C4A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32E409-8D13-1ADA-FD38-3ACB6F170D0B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AF6A075-A75A-F9C2-F29D-7382BE3F622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B3ED71B-2143-D0A8-1294-3842DA558852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C59D3B-7F8F-8E96-43F3-CF5B7327D1D4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277E833F-9FE1-875A-0F86-446EC9A9AA16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73988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D33F-21B8-AB41-9DF9-6226615F0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D6F4-DD30-642D-5F02-59AB9B06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a programming language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6357C-10F1-5F87-8D30-3DC39949AD1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E643B34-D577-F0B3-357C-1A14C3617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roduction to Programming/About Programming - Wikiversity">
            <a:extLst>
              <a:ext uri="{FF2B5EF4-FFF2-40B4-BE49-F238E27FC236}">
                <a16:creationId xmlns:a16="http://schemas.microsoft.com/office/drawing/2014/main" id="{CF5C75AB-22AE-76D6-F850-89DD0B281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200" r="2975" b="20375"/>
          <a:stretch/>
        </p:blipFill>
        <p:spPr bwMode="auto">
          <a:xfrm>
            <a:off x="2090056" y="1900051"/>
            <a:ext cx="7799404" cy="355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9E72B-14D0-C56F-7F03-FE41E5C99B8C}"/>
              </a:ext>
            </a:extLst>
          </p:cNvPr>
          <p:cNvSpPr txBox="1"/>
          <p:nvPr/>
        </p:nvSpPr>
        <p:spPr>
          <a:xfrm>
            <a:off x="202093" y="6495704"/>
            <a:ext cx="713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en.wikiversity.org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Introduction_to_Programming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About_Programming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0B09EF6-2858-E23C-D7F0-FF94DB774EE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AF6F9D-3A35-70D5-97DA-5C5FA630CB2F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ED4DF9-C70D-0085-2B22-0945D6D26D2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0E21E609-8AEB-7DD8-DC48-5EF6F861CCEE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1D2BD91-CE11-D62C-E6D5-6F64EA061575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19617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4AB-56BF-EAE6-CB0E-6FA7077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Programming language examples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0078D-50DC-5AF8-8DAF-DBD42AB948C6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46555A1-30AA-EAE6-90DC-545526F2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op 100 Programming Languages 2025 | Amrita P.">
            <a:extLst>
              <a:ext uri="{FF2B5EF4-FFF2-40B4-BE49-F238E27FC236}">
                <a16:creationId xmlns:a16="http://schemas.microsoft.com/office/drawing/2014/main" id="{E2AC4DB2-2D39-2874-06D2-F6DBBB75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83" y="2047145"/>
            <a:ext cx="6369350" cy="36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953F4358-18E5-8B63-64B0-0C1135786E2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13F0414-977F-5D9F-ED85-540E18FB65A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8728989-77AF-EA0A-269F-ECAFA8E0E8F9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3D9B0CB-F23C-8835-9B77-A40FD0E4638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0214F76-8766-06AA-80FD-2A0FF7F3F799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6B7DF5B-1D89-4025-BD75-76A573BAF4CC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93469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4AB-56BF-EAE6-CB0E-6FA7077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Why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0078D-50DC-5AF8-8DAF-DBD42AB948C6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4BF1919-A395-61A1-D4C8-7AC7FDCE9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3288CA-504E-DF7B-10E0-B2F39D0BDA91}"/>
              </a:ext>
            </a:extLst>
          </p:cNvPr>
          <p:cNvSpPr txBox="1"/>
          <p:nvPr/>
        </p:nvSpPr>
        <p:spPr>
          <a:xfrm>
            <a:off x="522601" y="2839187"/>
            <a:ext cx="5240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Easy to Read and Learn:</a:t>
            </a:r>
            <a:r>
              <a:rPr lang="en-US" dirty="0"/>
              <a:t> Python's syntax is designed to be clear and readable, resembling plain English.</a:t>
            </a:r>
          </a:p>
          <a:p>
            <a:endParaRPr lang="en-US" dirty="0"/>
          </a:p>
          <a:p>
            <a:r>
              <a:rPr lang="en-US" dirty="0"/>
              <a:t>Python also has a wide variety of tools and libraries specialized on Machine learning, data science and image processing </a:t>
            </a:r>
          </a:p>
        </p:txBody>
      </p:sp>
      <p:pic>
        <p:nvPicPr>
          <p:cNvPr id="4106" name="Picture 10" descr="Python takes literally – ProgrammerHumor.io">
            <a:extLst>
              <a:ext uri="{FF2B5EF4-FFF2-40B4-BE49-F238E27FC236}">
                <a16:creationId xmlns:a16="http://schemas.microsoft.com/office/drawing/2014/main" id="{9BD1CB0B-1546-C089-78CB-B8035D6E8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86" y="1372901"/>
            <a:ext cx="4568351" cy="43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9EF55-6342-2A67-49EC-E88D1466308D}"/>
              </a:ext>
            </a:extLst>
          </p:cNvPr>
          <p:cNvSpPr txBox="1"/>
          <p:nvPr/>
        </p:nvSpPr>
        <p:spPr>
          <a:xfrm>
            <a:off x="202093" y="6495704"/>
            <a:ext cx="713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programmerhumor.io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/programming-memes/python-takes-literally/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2F096B3-143A-706D-7794-829F12E6A99C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A45FBB8-D3A2-C875-DD3F-69A70CE79C7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DF1458F-58AD-E150-206E-86CF4C98FF68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FD991E7-D64D-D685-1C00-A814B828C3D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24C81F41-67B4-443F-4E5F-E78564042997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19026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BC5-6FC1-CE64-9115-01490D9D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DA09-956B-A12D-D2FF-4D316051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learn a programming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39E41-7BCA-1EDF-B5B6-8C529867CCD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FAF784-504C-F269-354B-4B05807FC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50ED6A-BA9A-E8AB-5926-73E59912401D}"/>
              </a:ext>
            </a:extLst>
          </p:cNvPr>
          <p:cNvSpPr/>
          <p:nvPr/>
        </p:nvSpPr>
        <p:spPr>
          <a:xfrm>
            <a:off x="2159306" y="2313542"/>
            <a:ext cx="2655065" cy="10135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Syntax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416E10-5344-D1B9-8C61-02066A8F4048}"/>
              </a:ext>
            </a:extLst>
          </p:cNvPr>
          <p:cNvSpPr/>
          <p:nvPr/>
        </p:nvSpPr>
        <p:spPr>
          <a:xfrm>
            <a:off x="7136010" y="2313542"/>
            <a:ext cx="2655065" cy="10135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D61C0-D5D3-FAC0-33C9-3176C1E2C4C9}"/>
              </a:ext>
            </a:extLst>
          </p:cNvPr>
          <p:cNvSpPr txBox="1"/>
          <p:nvPr/>
        </p:nvSpPr>
        <p:spPr>
          <a:xfrm>
            <a:off x="1525835" y="3866921"/>
            <a:ext cx="39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It refers to the rules and regulations for writing any statement in a programming language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1A9A-F107-A502-45CC-64508C0E7E78}"/>
              </a:ext>
            </a:extLst>
          </p:cNvPr>
          <p:cNvSpPr txBox="1"/>
          <p:nvPr/>
        </p:nvSpPr>
        <p:spPr>
          <a:xfrm>
            <a:off x="6425044" y="3866921"/>
            <a:ext cx="3922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77"/>
              </a:rPr>
              <a:t>It refers to the meaning associated with the statement in a programming language</a:t>
            </a:r>
            <a:endParaRPr lang="en-US" dirty="0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A224AD52-8D0D-0763-AA40-E83CAD40B12D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D61D113-A565-4278-9127-750B10A6CED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18B3165-3C8A-36A9-B0B0-319B76FDC4D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A374581-D19F-5450-1917-E82B86619A7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79D4DB-97DC-51A3-1E0E-A912A7B4F0B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3C0979E1-147E-4CE2-93A4-393DA967B9FF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7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56763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E8469-293A-A13D-F406-EF4181E6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065B-67C2-175C-FA61-404D0477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Setup for Python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3277A-F359-5DAB-863D-1B8216D28583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8124603-8A0A-180B-1B6D-846854558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microsoft/vscode: Visual Studio Code">
            <a:extLst>
              <a:ext uri="{FF2B5EF4-FFF2-40B4-BE49-F238E27FC236}">
                <a16:creationId xmlns:a16="http://schemas.microsoft.com/office/drawing/2014/main" id="{DE83010C-8B81-9502-5BF4-2991E6F9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11" y="1551784"/>
            <a:ext cx="5622736" cy="42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8C15767-9969-9C0E-EDA7-182CD363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19" y="1776136"/>
            <a:ext cx="2058315" cy="20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12D7F-A432-E378-1EB0-FCCF3E8C176F}"/>
              </a:ext>
            </a:extLst>
          </p:cNvPr>
          <p:cNvSpPr txBox="1"/>
          <p:nvPr/>
        </p:nvSpPr>
        <p:spPr>
          <a:xfrm>
            <a:off x="6865678" y="4280539"/>
            <a:ext cx="448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 code</a:t>
            </a:r>
          </a:p>
          <a:p>
            <a:pPr algn="ctr"/>
            <a:r>
              <a:rPr lang="en-US" dirty="0"/>
              <a:t>A nice code editor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Create python files with the extension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.</a:t>
            </a:r>
            <a:r>
              <a:rPr lang="en-US" dirty="0" err="1"/>
              <a:t>py</a:t>
            </a:r>
            <a:r>
              <a:rPr lang="en-US" dirty="0"/>
              <a:t>  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0063C47E-6E32-7C0F-14A8-6BD627C9A819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3DDE19D-2009-F7E5-57F5-EBD8FF8E08B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C7AC857-52B2-A05B-876E-F14E95D6D57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8C0880B-8709-E3E7-0292-AEE15870D28C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5904D0D-CC38-4A74-886E-065EC3410ACA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9F55C8C-C495-45F5-66FE-B8747456F644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08665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25384-5BC7-E490-E953-28C5C2F1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F07B-77DF-61C3-1BA5-F65DAD05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Installing python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5DB9-DA40-B64A-DD21-35345D5E8B19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10414CF-B8D1-2E6D-7F6C-BFA91C7BE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8405E-597B-3958-DA7E-2D1E59BF2BD5}"/>
              </a:ext>
            </a:extLst>
          </p:cNvPr>
          <p:cNvSpPr txBox="1"/>
          <p:nvPr/>
        </p:nvSpPr>
        <p:spPr>
          <a:xfrm>
            <a:off x="629391" y="2515038"/>
            <a:ext cx="101555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You can follow this  for installation:</a:t>
            </a:r>
          </a:p>
          <a:p>
            <a:r>
              <a:rPr lang="en-US" sz="2000" dirty="0">
                <a:hlinkClick r:id="rId3"/>
              </a:rPr>
              <a:t>https://www.geeksforgeeks.org/download-and-install-python-3-latest-version/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You could use VS code terminal for that </a:t>
            </a:r>
          </a:p>
          <a:p>
            <a:endParaRPr lang="en-US" sz="2000" dirty="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3C15242D-A31D-6EEF-4149-90F9F8360827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4E1F93-114C-A8C0-8006-43BA23DD5E6F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F5DD435-99AC-DCF1-963D-57379693796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783DAD5-64DA-1B60-A3B4-34D8717C8CEF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5A56AFF-E648-F31A-85F1-BCC59BA7048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99586A-0358-D1BE-05AB-7CE64C18151C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422082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C781-F73A-918D-FF54-CE934AC4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892F-74E3-617E-2809-01E9FADB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Running python in notebooks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1F37C-32DD-32F6-3520-89275354C04D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6A7883-4649-9514-9EA7-EA39E7F34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 Close Look at Colab's new updates and enhancements | Towards Data Science">
            <a:extLst>
              <a:ext uri="{FF2B5EF4-FFF2-40B4-BE49-F238E27FC236}">
                <a16:creationId xmlns:a16="http://schemas.microsoft.com/office/drawing/2014/main" id="{C397DF56-88E1-DF36-74D5-5F24ED25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79" y="1683608"/>
            <a:ext cx="6957463" cy="47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83F70-BE43-F200-EAFE-9B56952D3765}"/>
              </a:ext>
            </a:extLst>
          </p:cNvPr>
          <p:cNvSpPr txBox="1"/>
          <p:nvPr/>
        </p:nvSpPr>
        <p:spPr>
          <a:xfrm>
            <a:off x="202093" y="6495704"/>
            <a:ext cx="713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towardsdatascience.com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/a-close-look-at-colabs-new-updates-and-enhancements-f1225fd5d504/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6A538CA-EA8C-1550-771B-39895A39684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6F1A8C-E2F4-B530-AE1B-D562178056CE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62675A-C50A-53AF-2D1A-16B52DE1AB4A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5C355A5-46DB-CD9C-B6A9-AEBFA1E6986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A7415CE-2A3A-24AC-A4A9-0359B379ACC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1065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C3EB3-4996-154D-DC34-587CFE941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1449-FD6B-0AC2-183C-3009BF13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063" y="2766218"/>
            <a:ext cx="6061364" cy="1325563"/>
          </a:xfrm>
        </p:spPr>
        <p:txBody>
          <a:bodyPr/>
          <a:lstStyle/>
          <a:p>
            <a:pPr algn="ctr"/>
            <a:r>
              <a:rPr lang="en-US" dirty="0"/>
              <a:t>Let’s see how to write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D97C0-79A6-1CDE-6825-A19D4CB9D46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6E1839-348B-EC73-060C-24B0E191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5EAA808F-4846-D6BD-9C95-B9FD6A37F758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17C5AC0-C542-2B73-B593-27C1F9F1ED27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A2DE428-AD41-6E31-D975-BC9477E730B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6083856-7FEE-48B5-ECAC-BAD6123D901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C8A33613-EFC5-01F0-EF2D-EE260E4D6F3C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97324869-8529-4711-DC5B-BF6CE9EBCDBC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7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53812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4AB-56BF-EAE6-CB0E-6FA7077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0078D-50DC-5AF8-8DAF-DBD42AB948C6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ACB791-EA0C-6A65-D8BD-0CE2DB651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ython Variables (With Examples)">
            <a:extLst>
              <a:ext uri="{FF2B5EF4-FFF2-40B4-BE49-F238E27FC236}">
                <a16:creationId xmlns:a16="http://schemas.microsoft.com/office/drawing/2014/main" id="{328D55C7-DA56-AB4D-C6A0-F3F1CFE7C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/>
          <a:stretch/>
        </p:blipFill>
        <p:spPr bwMode="auto">
          <a:xfrm>
            <a:off x="480194" y="2164288"/>
            <a:ext cx="4704145" cy="11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ython - Variables and Data Types (III)">
            <a:extLst>
              <a:ext uri="{FF2B5EF4-FFF2-40B4-BE49-F238E27FC236}">
                <a16:creationId xmlns:a16="http://schemas.microsoft.com/office/drawing/2014/main" id="{07525FE1-4C68-AB84-6A11-C0E5BFE69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/>
          <a:stretch/>
        </p:blipFill>
        <p:spPr bwMode="auto">
          <a:xfrm>
            <a:off x="7389841" y="2345712"/>
            <a:ext cx="3226604" cy="10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42674-C6BC-5742-1525-29ECB4966708}"/>
              </a:ext>
            </a:extLst>
          </p:cNvPr>
          <p:cNvSpPr txBox="1"/>
          <p:nvPr/>
        </p:nvSpPr>
        <p:spPr>
          <a:xfrm>
            <a:off x="838201" y="1690688"/>
            <a:ext cx="6103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 are containers for storing data values.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E8641-C774-960A-120A-B91701743024}"/>
              </a:ext>
            </a:extLst>
          </p:cNvPr>
          <p:cNvSpPr txBox="1"/>
          <p:nvPr/>
        </p:nvSpPr>
        <p:spPr>
          <a:xfrm>
            <a:off x="6865678" y="3710526"/>
            <a:ext cx="448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variable is of type string “contain text”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847AE-123B-EBE2-9B9F-8615B6ED8EAB}"/>
              </a:ext>
            </a:extLst>
          </p:cNvPr>
          <p:cNvSpPr txBox="1"/>
          <p:nvPr/>
        </p:nvSpPr>
        <p:spPr>
          <a:xfrm>
            <a:off x="588205" y="3710526"/>
            <a:ext cx="519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variable is of type int “contain integer number”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6EB94F-206D-55FD-8C0D-25C5A4EBF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260" y="4199295"/>
            <a:ext cx="7772400" cy="2353786"/>
          </a:xfrm>
          <a:prstGeom prst="rect">
            <a:avLst/>
          </a:prstGeom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A568CEAE-D8AD-9B5C-867B-3D97B2281DD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401263C-5216-B0EE-A9BC-4ACDCC3E2BF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FE36A6-760A-20AA-C630-AD2D05162FC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3043667-A461-3169-3939-7F4A700EA0CF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DB21C04-9673-0AA4-76D0-025ABDA24AE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CCD0A8DA-C90B-ADCA-79EF-3E6B9B1C8B27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0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35198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E021-E81E-BC89-4A5E-52E015F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18" y="2921289"/>
            <a:ext cx="6061364" cy="1325563"/>
          </a:xfrm>
        </p:spPr>
        <p:txBody>
          <a:bodyPr/>
          <a:lstStyle/>
          <a:p>
            <a:r>
              <a:rPr lang="en-US" b="1" dirty="0"/>
              <a:t>Welcome to SPARK 2025</a:t>
            </a:r>
            <a:br>
              <a:rPr lang="en-US" b="1" dirty="0"/>
            </a:br>
            <a:r>
              <a:rPr lang="en-US" b="1" dirty="0"/>
              <a:t>Exited to start ??!!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5D917-B100-5474-9D4A-C20BB6B4CD55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11013D-05A6-B4CF-4866-4B2A8EEE0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ic 10: Intervals - Camerata Academy of Music Ltd.">
            <a:extLst>
              <a:ext uri="{FF2B5EF4-FFF2-40B4-BE49-F238E27FC236}">
                <a16:creationId xmlns:a16="http://schemas.microsoft.com/office/drawing/2014/main" id="{B1BFAD50-0C96-4432-2F10-79104886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195" y="2387383"/>
            <a:ext cx="2122124" cy="239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5">
            <a:extLst>
              <a:ext uri="{FF2B5EF4-FFF2-40B4-BE49-F238E27FC236}">
                <a16:creationId xmlns:a16="http://schemas.microsoft.com/office/drawing/2014/main" id="{65394C23-15CB-0916-0A71-FF8A2A4AADA4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BB5C680-DEF6-5F1A-DB8C-045F0641395E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B538EF4-0864-F1DD-98B5-C0EDC1C4E5A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EF654D6-489B-8D8A-B040-5528195564A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A748D74-1E63-FE43-F653-A1CDDF40AD75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TextBox 12">
            <a:extLst>
              <a:ext uri="{FF2B5EF4-FFF2-40B4-BE49-F238E27FC236}">
                <a16:creationId xmlns:a16="http://schemas.microsoft.com/office/drawing/2014/main" id="{96BC7B8C-127E-9DCF-3BE7-5824190DB364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83511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E82F-D7A1-8BA8-6B0B-3AB72889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62F8-4DB4-38D0-8ADA-41BA398E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C46C35-8821-FBE4-D671-03BD618BE8ED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B446B0-A9CE-4CB3-E39D-09EEED28A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ython Data Types – PYnative">
            <a:extLst>
              <a:ext uri="{FF2B5EF4-FFF2-40B4-BE49-F238E27FC236}">
                <a16:creationId xmlns:a16="http://schemas.microsoft.com/office/drawing/2014/main" id="{06AF0EB0-E25C-F7A5-E9D5-77C91EA0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627" y="1292510"/>
            <a:ext cx="5500336" cy="479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B892B-BF77-0D40-6F79-2D7B2DD2CB2F}"/>
              </a:ext>
            </a:extLst>
          </p:cNvPr>
          <p:cNvSpPr txBox="1"/>
          <p:nvPr/>
        </p:nvSpPr>
        <p:spPr>
          <a:xfrm>
            <a:off x="202093" y="6495704"/>
            <a:ext cx="713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pynative.com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/python-data-types/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F40F637-72FA-7DC4-813E-5E0AB7A8D042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5A7D8BA-3797-5253-950A-5A1780EC671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74ADD69-038C-5ADE-E7BD-8FCE69486505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8A8ED04-0745-D059-3F0D-681931570E4C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89D06A-A0DD-4C1F-44BD-59D0CA4EA25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1384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F76D-7364-FCC7-3503-2BC2BBB8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DBB3-2923-F05A-4A11-FD4B4708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94B976-656B-0644-AEC9-B4C1D4F324A2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FD986E-BC80-F3F1-4303-F9D455345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CDFDD-FD9C-A0C7-9EC3-A42E2DA0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5" y="2084779"/>
            <a:ext cx="7315200" cy="149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CFE98-EC68-BFD9-66A5-9FDC9455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2"/>
          <a:stretch/>
        </p:blipFill>
        <p:spPr>
          <a:xfrm>
            <a:off x="1025235" y="4572625"/>
            <a:ext cx="7315201" cy="1169388"/>
          </a:xfrm>
          <a:prstGeom prst="rect">
            <a:avLst/>
          </a:prstGeom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66267C25-413B-4C4C-2C81-8AABA9C32A54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84E0AEF-D3E8-9C4A-A1A2-770BEAFAB33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98354E9-CFC5-A767-DC6E-D30F636D5D3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3C4868A-09BD-A7E8-8927-E474310423E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A2A899F-F2C7-A9CB-2A53-0D400084369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FDAB6C9E-E9E2-521F-62A4-7B088D67A691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412199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DDF81-2330-07EB-36A0-9DF841C8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7751-8094-73E5-695A-6E41213E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CD48D-3AF5-0906-ED2C-4F2CB6DD4CF9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CDCE730-FCBF-3D11-55C6-8A90D5B98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1FFDB4-F663-5503-C4CC-FDFCD8DA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08" y="1582220"/>
            <a:ext cx="7315201" cy="1771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D3C1A-2FAA-704F-306E-9FBC591A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08" y="3605784"/>
            <a:ext cx="7315201" cy="1669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14EC8-4D62-BF04-4DE2-185D878FC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08" y="5629710"/>
            <a:ext cx="6218714" cy="1219592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A718544-A2AF-7EC4-64EF-D03BC5C2B898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5E03C20-277E-CD08-7A9D-06E4A0381B70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3FA5CE2-6D0E-0A42-F283-5D4B979483F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98931B6-853D-69F2-C3FE-6417B1E9C03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9FD7D00-9D06-AF21-96E5-5EE2BA91A35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15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4759-F7C1-B31F-B4DB-F8F5AAAB8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0AB-4A77-9439-1598-0B7DB15C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10941-6D03-8983-978F-747F21C668A5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1AA8B3-D66B-9B23-9F66-986D145C3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81D3E-F57A-256C-2AAA-D816BA3D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119219"/>
            <a:ext cx="6934200" cy="157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F03BE-9A6E-DE22-2B7F-0DA46EFA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293574"/>
            <a:ext cx="6934200" cy="1480793"/>
          </a:xfrm>
          <a:prstGeom prst="rect">
            <a:avLst/>
          </a:prstGeom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6BC667E0-1A67-C2F7-2509-1F5B5F97BA56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3A5911E-2F8E-1D21-693B-A8AEB88A325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D2F4242-0AB8-B20C-46A7-A531E3DD552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7B21858-9086-2761-F343-EAC915315674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09595E5-2F39-1123-77C4-11D9C75D545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13CD8BB5-6009-BF0E-1FEA-F8B2AEEB36C6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26773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28BB-7AEA-9E18-C57A-17AD3E7F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6E7D-0285-68DA-4672-6597E65D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 types and variables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8DA90-19D2-7E91-34F2-A549EB9F504F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4881C2-A38F-CE66-34AC-508384800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5B3E3-8E05-B9C3-5ECA-405F72A9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27" y="2106663"/>
            <a:ext cx="7772400" cy="3168912"/>
          </a:xfrm>
          <a:prstGeom prst="rect">
            <a:avLst/>
          </a:prstGeom>
        </p:spPr>
      </p:pic>
      <p:grpSp>
        <p:nvGrpSpPr>
          <p:cNvPr id="3" name="Group 5">
            <a:extLst>
              <a:ext uri="{FF2B5EF4-FFF2-40B4-BE49-F238E27FC236}">
                <a16:creationId xmlns:a16="http://schemas.microsoft.com/office/drawing/2014/main" id="{B7A7A079-7AA4-930C-01AA-38134C178887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0F59DC1-106F-29C9-67BD-A43692AD604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5C9A4DC-525D-1DF5-4E09-A01A44DAD198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6D4D98-9A93-62AF-7D49-C8B047550018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EBD9ADF-2FB0-29FF-E21F-C0FAB3B4B0C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6B4AE6-E8C9-2B9C-717C-00874E4F5CD8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58684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4AB-56BF-EAE6-CB0E-6FA7077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Lists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0078D-50DC-5AF8-8DAF-DBD42AB948C6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59FF2-7B01-1AC7-8034-B8C726AC3854}"/>
              </a:ext>
            </a:extLst>
          </p:cNvPr>
          <p:cNvSpPr txBox="1"/>
          <p:nvPr/>
        </p:nvSpPr>
        <p:spPr>
          <a:xfrm>
            <a:off x="144561" y="6546575"/>
            <a:ext cx="5346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https://hands-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on.cloud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/working-with-lists-in-python/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B30C13A-8F30-1068-828A-218F8FCB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Python List - Complete Tutorial">
            <a:extLst>
              <a:ext uri="{FF2B5EF4-FFF2-40B4-BE49-F238E27FC236}">
                <a16:creationId xmlns:a16="http://schemas.microsoft.com/office/drawing/2014/main" id="{949899DF-3475-0BCA-F179-69C5A7E49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/>
          <a:stretch/>
        </p:blipFill>
        <p:spPr bwMode="auto">
          <a:xfrm>
            <a:off x="993713" y="2144358"/>
            <a:ext cx="7995908" cy="381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455BF02A-DA42-CC66-3225-4EED185EE094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E179A9E-35A5-6BEA-C581-0E50C1EE577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6E381E6-A990-DB3C-30FC-88EFFDDCDB1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7564FCF-31D6-FC3F-DC85-1544523DB52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BB25C12-110E-3897-D256-0B6C839C5448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8325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9E9ED-7831-2436-0A13-52087E7A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BB5F-B450-BB54-E95C-168F55E9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Indexing from lists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AE74B-5AAD-48FB-19E0-3A76FEFFA8DC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339BD81-6F2B-3EAE-72AB-3A65D60BD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05102-B321-98AD-7BCA-F6A42FF3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9" y="1487123"/>
            <a:ext cx="7270222" cy="5160131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B24F6D33-F62E-F889-219B-21DFB0728421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A035B8-8BC9-B4B4-3BD7-BA098136DAA8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1909FAC-9CC3-05BD-681C-676884AAC28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42DB834-802F-9D92-1586-7E39833E51C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07BF049-F64D-6E9B-7BE4-49ABD4211658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967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3F03-3F95-3845-3FE3-D13E0689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BE06-8291-7019-5FAF-8F5CC041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Slicing from lists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7BE95-7351-BA0E-7B57-4740AD1516C7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90BDD0-FBBF-98C0-1575-B9404CCC9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B0E0A-D376-E9E3-5037-03E77105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41" y="2070698"/>
            <a:ext cx="9030826" cy="3510704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CE6CA01-7693-03F1-7EC8-69350A5E71FF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AE76AE-29DA-4BC3-8BC2-BAA78039581B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FC8E840-285A-7923-2D7B-EE4AE9600D5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DDBC0BE-707D-976E-03C3-9FA911BE4B87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9DF0A56-6176-C58A-DAEA-DCE321D4134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D3B3CE-937F-658D-E27F-B99A1DDCB45A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76754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4305-9C33-DF1D-155A-F9EDD799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A6CC-5588-103F-3C9A-4B17B8D0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Modifying lists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17A59-AC4B-31C2-1D49-A8E0AD5A206E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BB25898-92A1-094D-BCE2-93D657CA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8BF7F-BB3A-8159-BB16-1D35A21E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4" y="1776136"/>
            <a:ext cx="7772400" cy="1224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C45CF-60E8-226E-05DD-9166A456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4" y="3758007"/>
            <a:ext cx="7772400" cy="1265790"/>
          </a:xfrm>
          <a:prstGeom prst="rect">
            <a:avLst/>
          </a:prstGeom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4F439B27-4E0D-61A2-9D9B-43048AE6CFC5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C61F13B-F77C-C08E-9052-F094F5A0953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0A70940-CA89-4A27-9E5D-5247411DDD7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E2733AA-A6C8-F4C2-1C84-657336FD90AE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1657EFA-9048-CE56-550B-F611D67D041C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1C8197D6-AED6-A942-03DB-1A70544341A6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33462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3580-96B1-7B4C-D426-9BB34EAC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CBD8-46C4-CD8A-6DC2-344A2DDB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C17DCC-2258-346D-C0BD-8F897D0FE2FE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CE95A8-8B1D-ACF9-DA15-A8F5C241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D541B8-0A7D-6AF5-AC9D-E1C766FF8BB0}"/>
              </a:ext>
            </a:extLst>
          </p:cNvPr>
          <p:cNvSpPr txBox="1"/>
          <p:nvPr/>
        </p:nvSpPr>
        <p:spPr>
          <a:xfrm>
            <a:off x="202093" y="6495704"/>
            <a:ext cx="713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www.theengineeringprojects.com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/2022/03/dictionaries-in-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python.html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8" name="Picture 4" descr="Python Dictionary - Tutorial with Example and Interview Questions">
            <a:extLst>
              <a:ext uri="{FF2B5EF4-FFF2-40B4-BE49-F238E27FC236}">
                <a16:creationId xmlns:a16="http://schemas.microsoft.com/office/drawing/2014/main" id="{CEFF88EC-E1EC-838D-7695-A3AB19B61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9"/>
          <a:stretch/>
        </p:blipFill>
        <p:spPr bwMode="auto">
          <a:xfrm>
            <a:off x="5866256" y="2248406"/>
            <a:ext cx="6016418" cy="31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ist - Complete Tutorial">
            <a:extLst>
              <a:ext uri="{FF2B5EF4-FFF2-40B4-BE49-F238E27FC236}">
                <a16:creationId xmlns:a16="http://schemas.microsoft.com/office/drawing/2014/main" id="{96DDD456-29DA-6665-6EB1-B494885E6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40953"/>
          <a:stretch/>
        </p:blipFill>
        <p:spPr bwMode="auto">
          <a:xfrm>
            <a:off x="309326" y="3167011"/>
            <a:ext cx="5556930" cy="11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C163785-400A-C668-3B54-89EFCA76A7D6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5F8B313-3C5F-88CA-C2B7-AE523804FA1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27CC9B7-D128-1626-6421-1525060318C9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F9BA8E7-D461-8099-43E4-A3AF7FE768BF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2F3AA6D-44D0-F0B9-0B9A-CEE1A6E6750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3591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CC73-2219-37D2-5441-F6BF9A52C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F4FC-8199-E4F6-C980-607DFDD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063" y="2766218"/>
            <a:ext cx="6061364" cy="1325563"/>
          </a:xfrm>
        </p:spPr>
        <p:txBody>
          <a:bodyPr/>
          <a:lstStyle/>
          <a:p>
            <a:pPr algn="ctr"/>
            <a:r>
              <a:rPr lang="en-US" b="1" dirty="0"/>
              <a:t>Week 1 </a:t>
            </a:r>
            <a:br>
              <a:rPr lang="en-US" dirty="0"/>
            </a:br>
            <a:r>
              <a:rPr lang="en-US" dirty="0"/>
              <a:t>Introduction to Python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F09CEE-B620-1D93-1A4E-42B875DA0D00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8751E3-B466-95A2-02B8-7AC901361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ED4E42B8-88EA-1170-1232-27701D1418AE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32DFD61-3701-BA4E-9AB3-E44104AA8D62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631FB07-71D0-8FC1-A0AD-89143AD08B6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A7B93B1-5ED4-E683-CB04-44F8EE258CA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4BCFAF1-3DDF-DA09-263A-29F7E34D547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TextBox 12">
            <a:extLst>
              <a:ext uri="{FF2B5EF4-FFF2-40B4-BE49-F238E27FC236}">
                <a16:creationId xmlns:a16="http://schemas.microsoft.com/office/drawing/2014/main" id="{4D0FBF16-FE8E-CF0E-4E80-2816A4359634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7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407172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7443-0F0D-5660-8749-89AC1F5B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4638-FBA0-80E1-CC88-0834CEC7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81CC6-216A-5DC8-992C-5F4CCEE5D58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F8D9C1-9A3D-C234-2F63-9290E1C19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91FBD-EEAE-C1BF-AF29-BA2BD7E8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91" y="1822325"/>
            <a:ext cx="9857508" cy="1516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E75BB-E309-30B2-D1F8-46B8B58C9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91" y="3992844"/>
            <a:ext cx="9958509" cy="1777336"/>
          </a:xfrm>
          <a:prstGeom prst="rect">
            <a:avLst/>
          </a:prstGeom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AC95CA88-3CD8-3B31-DA45-688E436F37A2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60FC5EA-C9BB-E0BA-F4A9-BE2D4D8E1E35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6E88A23-E062-54E3-CBB7-91478ABD238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F3B9AA-6D1E-75A4-50C3-A3C5F319B377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AF64FB9-EEAE-4BE1-FD97-7C14CF18057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A15EECCB-0C8D-BDB9-343F-03C0052284F3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63396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8107-A62E-7C5C-7C8F-FCD78D07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6A29-E266-37F4-CEA8-03856A76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CDD41-D22E-F045-3AC9-CC515E015950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549F2A-5039-85FF-CDAD-3CA781105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EDC1C-5E88-3D83-1283-D4486209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72" y="2058327"/>
            <a:ext cx="9344891" cy="329596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B4FFA18-9ABB-CCC7-8318-2C1DBB949CF6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411B8A2-29A5-83C8-9546-AECBCE0F0327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3ED6D3B-BF26-40C1-E7C4-D88F7663246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A7AC8AF-3562-33ED-79A9-97F0728B04F2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87C805-9467-D4F0-9FB7-32C1FC0D497F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BE535A-0E12-5DC3-4034-57B5DCF115A6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5080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9A39-A320-AC9F-01DD-4A58BE555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817A-A626-ABB5-EFFF-56E9F6E4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Updating 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A246A-57B5-7007-66AC-AB5700ED3ADA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E27DEA-7655-555D-B65F-BB70D9D5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433CC-C19C-187B-55C7-9181B0A8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65" y="2134074"/>
            <a:ext cx="9633281" cy="2589851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BDABB5BE-EA9D-BF60-1781-00797F0077FE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597C6A2-A402-A93A-5580-BE6AA5263C9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B45E036-F259-8AA8-B402-8A4CD9B1CD30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E6A9906-1B8E-0125-46C6-2846CAB73604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9CBDA36-BACA-0E42-1CD2-CA1170B15B3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103F58-A33F-8ABB-12FE-1096474748C0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414980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4635-FDDB-4523-5559-D97B61C5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2BCC-00A1-E246-BB2A-605CC504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Updating 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FBB9E5-6B64-37DA-5E8D-1720349B9CC3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037188-FACC-0970-2F1E-956C1E77B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930BB-847E-9FC5-A2EB-ACE68FEC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20" y="1992164"/>
            <a:ext cx="10385711" cy="2571932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C543934-5140-1649-20F2-AB934557CBE9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ECB1B71-BCA3-0C59-7E9A-3D214F7BE347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D7505E6-C2C4-5895-952F-048B00EA61E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CA94D15-481D-9634-B1E1-876DE12FA238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03C4C24-88FD-FEDD-FF97-52719F6081C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AC4437-BD1E-5B74-B731-D5350D1C0F9F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27366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3C30B-F0F8-B0DA-F3C2-49538F75D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0040-1F99-07A0-69B1-41437EA0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Updating 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2E7BD-F0B1-B6B2-0715-86AD22C9A513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95AC884-36A3-4703-29FE-DAC5BB99D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17C14-F3D5-F007-F67C-5B0C2359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2" y="2151360"/>
            <a:ext cx="10244782" cy="2555280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9A15ECB4-C771-C411-51BB-891A860C68DF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966D142-0DEB-E81E-85AB-0913639B6A07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A893B3A-827A-3744-5125-9ABEEB0861A5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0F4A578-3DB6-A702-3AAB-DC1B8907E57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5B9A447-8401-445A-05E3-8530E2BFC23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823FAC-43BD-4CAC-2D24-1E0BD277E675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4102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7FA99-9AD0-981C-873C-08441287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EE5C-3260-F3B8-2186-F62030D5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Dictionaries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D2049-FC8A-A7BD-1E77-8893BDFD4298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793DDEB-CBA5-D4DB-D36B-9A9B08E9C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10D5F-FA08-4B30-730A-32DB6A3D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3" y="1964469"/>
            <a:ext cx="10499436" cy="2645072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A4EC09A-D412-5AE0-034B-212B95C40E49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7EE16C2-1914-B9D8-6B85-6A85854866F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6467BB1-4FEF-B846-A65D-32ED6C1B631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03F9263-00FD-71C1-926F-5CD597E3F60F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44149A4-AE47-87D4-6ECB-EBDF8B357D8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E23DC8-39FE-760A-0A23-0AC29847D410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52056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4796A-135C-FEBC-EC75-43EF9E169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6ABA-F2A7-1ACB-918C-CC5AC065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90" y="1687661"/>
            <a:ext cx="985750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Now let’s have some fun and play a small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DBFB8A-FB97-5B52-1798-1A16A7B94DF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5007B3-EEA8-FE33-5116-53E837CB2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y Game Button Vector Art, Icons, and Graphics for Free Download">
            <a:extLst>
              <a:ext uri="{FF2B5EF4-FFF2-40B4-BE49-F238E27FC236}">
                <a16:creationId xmlns:a16="http://schemas.microsoft.com/office/drawing/2014/main" id="{012E71D9-6A09-B5F4-6596-43CE690D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112939"/>
            <a:ext cx="508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D3896D8-575C-F265-7F12-5834D5765688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00B43F5-8137-2BB4-52A8-7F4FE524099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9E128E0-E228-FBC1-DF73-76C3261525A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A772422-7038-7D26-5037-B5C537059D82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912FCB4-6AAC-F7C7-8C00-4A46FD77EB1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80E633D-C1A5-B624-70BF-E5D5E38A9925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14203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E1854-DA00-C42A-6DC0-956FE7FE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AF13-4CE6-76C2-CD44-4EEBB17C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90" y="2604347"/>
            <a:ext cx="9857509" cy="164930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many out of 13 points did you get ?!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7514B-F5A0-4B7F-023E-2CB35EDF9431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4E147B-B409-64C5-BF1F-B7005607C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807DE37-0F7B-7848-F634-013268D215F4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418AEC7-5021-BC3F-063D-1AD10BE20CA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1D6B236-D293-DAB7-CD70-3D2A777E949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0085D3A-64FA-8280-6AD9-B10DF7CF14EC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1FC094B-B862-8A82-68A1-780C71F329D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1F2F437-0AE0-0F61-B5FD-545BD6F84FBD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7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78553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E11DF-A083-73D5-85B6-69741913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9A50-8403-D001-B3F0-B6C6E1C0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90" y="1600482"/>
            <a:ext cx="9857509" cy="164930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If you got 10 or more points, </a:t>
            </a:r>
            <a:r>
              <a:rPr lang="en-US" sz="3200" b="1" dirty="0">
                <a:solidFill>
                  <a:srgbClr val="C00000"/>
                </a:solidFill>
              </a:rPr>
              <a:t>Congratulations</a:t>
            </a:r>
            <a:r>
              <a:rPr lang="en-US" sz="3200" b="1" dirty="0"/>
              <a:t> you just became a python developer now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BA9E03-84BD-4705-8CBE-7C3CAF1FEE55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C5EDC9-1815-8C74-1E38-B51F762A2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igh Score Vector Art, Icons, and Graphics for Free Download">
            <a:extLst>
              <a:ext uri="{FF2B5EF4-FFF2-40B4-BE49-F238E27FC236}">
                <a16:creationId xmlns:a16="http://schemas.microsoft.com/office/drawing/2014/main" id="{DE298C7A-E0BB-6131-57D0-74570EE9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21" y="3429000"/>
            <a:ext cx="5415558" cy="32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6BF8C8C-F478-95C9-CA86-F860A882E6E8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980749-B83E-7D42-D5A1-857187AD9BD5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CB63950-6540-8F2B-58D4-1E233D6EAB7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9FCF7D4-158D-ED1C-6A53-BAE6AD60073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43756CC-2B9F-317F-B322-01D7A04D6B89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8ED971D-6C8E-57AF-62E9-00C103AEFA3D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34593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3CD74-9140-7D74-ED36-80913300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A84C-05DC-AA6D-DF7C-384040CE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How to be good at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8C063-0CF0-D1EA-60D6-C87A08F0E730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3C8F27-DA78-8170-FC1D-9D9C2AA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F649C-3DAA-B975-0D9D-A04A14AF65D1}"/>
              </a:ext>
            </a:extLst>
          </p:cNvPr>
          <p:cNvSpPr txBox="1"/>
          <p:nvPr/>
        </p:nvSpPr>
        <p:spPr>
          <a:xfrm>
            <a:off x="2422926" y="4889217"/>
            <a:ext cx="339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Don't be afraid to experiment!</a:t>
            </a:r>
            <a:endParaRPr lang="en-US" dirty="0"/>
          </a:p>
        </p:txBody>
      </p:sp>
      <p:pic>
        <p:nvPicPr>
          <p:cNvPr id="22530" name="Picture 2" descr="What Is Python Used For?">
            <a:extLst>
              <a:ext uri="{FF2B5EF4-FFF2-40B4-BE49-F238E27FC236}">
                <a16:creationId xmlns:a16="http://schemas.microsoft.com/office/drawing/2014/main" id="{A55CF053-4B92-2D0A-3C41-C51E5FA0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3429"/>
            <a:ext cx="4356652" cy="290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E90747-F380-83CD-2EFD-E0C716A1921E}"/>
              </a:ext>
            </a:extLst>
          </p:cNvPr>
          <p:cNvSpPr txBox="1"/>
          <p:nvPr/>
        </p:nvSpPr>
        <p:spPr>
          <a:xfrm>
            <a:off x="2422926" y="1230119"/>
            <a:ext cx="330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Think of it as learning a new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9F195-3069-B7D0-0ECB-CABBC388A220}"/>
              </a:ext>
            </a:extLst>
          </p:cNvPr>
          <p:cNvSpPr txBox="1"/>
          <p:nvPr/>
        </p:nvSpPr>
        <p:spPr>
          <a:xfrm>
            <a:off x="1048695" y="3605948"/>
            <a:ext cx="2007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Practice,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79664-2615-26D0-333F-8E2CFF210B78}"/>
              </a:ext>
            </a:extLst>
          </p:cNvPr>
          <p:cNvSpPr txBox="1"/>
          <p:nvPr/>
        </p:nvSpPr>
        <p:spPr>
          <a:xfrm>
            <a:off x="3241818" y="4347228"/>
            <a:ext cx="11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 Patient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4CD7B-4324-E9A6-5B2F-E8A7815DE819}"/>
              </a:ext>
            </a:extLst>
          </p:cNvPr>
          <p:cNvSpPr txBox="1"/>
          <p:nvPr/>
        </p:nvSpPr>
        <p:spPr>
          <a:xfrm>
            <a:off x="2911784" y="3605948"/>
            <a:ext cx="2007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Practice,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C69D7-44CD-82F0-5A0A-DBBF91F0EF75}"/>
              </a:ext>
            </a:extLst>
          </p:cNvPr>
          <p:cNvSpPr txBox="1"/>
          <p:nvPr/>
        </p:nvSpPr>
        <p:spPr>
          <a:xfrm>
            <a:off x="4795209" y="3605948"/>
            <a:ext cx="1874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Practice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29EC7-088D-5EB0-7558-4CFE64CBCF52}"/>
              </a:ext>
            </a:extLst>
          </p:cNvPr>
          <p:cNvSpPr txBox="1"/>
          <p:nvPr/>
        </p:nvSpPr>
        <p:spPr>
          <a:xfrm rot="20552953">
            <a:off x="1689659" y="3959889"/>
            <a:ext cx="4395691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</a:rPr>
              <a:t>Pleeeeease</a:t>
            </a:r>
            <a:r>
              <a:rPr lang="en-US" sz="4000" b="1" dirty="0">
                <a:solidFill>
                  <a:srgbClr val="FF0000"/>
                </a:solidFill>
              </a:rPr>
              <a:t> Practice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6AC771C-975D-0894-75E8-7ED0D539499A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0E8427B-18E4-15D0-CFD0-94D35240C73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07A6673E-E07D-7BB0-01FE-30552F32D991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C9EAB3F-5B40-4FEF-53E0-5D56DA4B6B6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04885E1-2786-8E4B-AC29-030C57CE4955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TextBox 12">
            <a:extLst>
              <a:ext uri="{FF2B5EF4-FFF2-40B4-BE49-F238E27FC236}">
                <a16:creationId xmlns:a16="http://schemas.microsoft.com/office/drawing/2014/main" id="{81942F63-A0A3-27FD-E31E-F2F360E6EC30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9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82289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DD43-5BD8-EDCA-ED38-3A27D6EB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372408"/>
            <a:ext cx="9763539" cy="1325563"/>
          </a:xfrm>
        </p:spPr>
        <p:txBody>
          <a:bodyPr/>
          <a:lstStyle/>
          <a:p>
            <a:r>
              <a:rPr lang="en-US" b="1" dirty="0"/>
              <a:t>What you are going to learn in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B3869-6F0F-BAF6-9BA9-421CD835170E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09F944-7897-85D9-D5EB-EE88F006E4B3}"/>
              </a:ext>
            </a:extLst>
          </p:cNvPr>
          <p:cNvGrpSpPr/>
          <p:nvPr/>
        </p:nvGrpSpPr>
        <p:grpSpPr>
          <a:xfrm>
            <a:off x="864700" y="4161177"/>
            <a:ext cx="10386395" cy="258417"/>
            <a:chOff x="798440" y="3856381"/>
            <a:chExt cx="10386395" cy="2584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2E725CA-8F10-8656-263C-323D3F1E0873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1007165" y="3988904"/>
              <a:ext cx="10177670" cy="0"/>
            </a:xfrm>
            <a:prstGeom prst="line">
              <a:avLst/>
            </a:prstGeom>
            <a:ln w="19050">
              <a:solidFill>
                <a:srgbClr val="F0860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B2BA26-0D6F-3F9E-0E0A-B0AFF57E04E2}"/>
                </a:ext>
              </a:extLst>
            </p:cNvPr>
            <p:cNvSpPr/>
            <p:nvPr/>
          </p:nvSpPr>
          <p:spPr>
            <a:xfrm>
              <a:off x="798440" y="385638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207D02-A43F-0CE9-DD3E-2F46CEE41F2E}"/>
                </a:ext>
              </a:extLst>
            </p:cNvPr>
            <p:cNvSpPr/>
            <p:nvPr/>
          </p:nvSpPr>
          <p:spPr>
            <a:xfrm>
              <a:off x="3293164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83E7D2-7B2A-34DC-45E6-34CF5893AD34}"/>
                </a:ext>
              </a:extLst>
            </p:cNvPr>
            <p:cNvSpPr/>
            <p:nvPr/>
          </p:nvSpPr>
          <p:spPr>
            <a:xfrm>
              <a:off x="8219657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73A135-3B43-B4B5-1489-FC4065050B55}"/>
                </a:ext>
              </a:extLst>
            </p:cNvPr>
            <p:cNvSpPr/>
            <p:nvPr/>
          </p:nvSpPr>
          <p:spPr>
            <a:xfrm>
              <a:off x="5724933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0CD0A1-D1FC-D453-86E5-2F4B217658E7}"/>
                </a:ext>
              </a:extLst>
            </p:cNvPr>
            <p:cNvSpPr/>
            <p:nvPr/>
          </p:nvSpPr>
          <p:spPr>
            <a:xfrm>
              <a:off x="10949608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2F307-DD70-9A19-C0B1-F94863519F45}"/>
              </a:ext>
            </a:extLst>
          </p:cNvPr>
          <p:cNvCxnSpPr>
            <a:cxnSpLocks/>
          </p:cNvCxnSpPr>
          <p:nvPr/>
        </p:nvCxnSpPr>
        <p:spPr>
          <a:xfrm>
            <a:off x="982313" y="4419594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0062021-5D9B-6AD7-BD57-35B619CE6BAE}"/>
              </a:ext>
            </a:extLst>
          </p:cNvPr>
          <p:cNvSpPr txBox="1"/>
          <p:nvPr/>
        </p:nvSpPr>
        <p:spPr>
          <a:xfrm>
            <a:off x="453886" y="492980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programming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7822A7-2A9E-56C2-8AAB-336AD51EC7E2}"/>
              </a:ext>
            </a:extLst>
          </p:cNvPr>
          <p:cNvCxnSpPr>
            <a:cxnSpLocks/>
          </p:cNvCxnSpPr>
          <p:nvPr/>
        </p:nvCxnSpPr>
        <p:spPr>
          <a:xfrm flipH="1" flipV="1">
            <a:off x="3497742" y="3233530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3A768E-7E5D-E74A-BB33-DC947F7F3744}"/>
              </a:ext>
            </a:extLst>
          </p:cNvPr>
          <p:cNvSpPr txBox="1"/>
          <p:nvPr/>
        </p:nvSpPr>
        <p:spPr>
          <a:xfrm>
            <a:off x="2062782" y="221746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visualization in python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C9F06F-A246-1AA2-F881-A1B382FF3062}"/>
              </a:ext>
            </a:extLst>
          </p:cNvPr>
          <p:cNvCxnSpPr>
            <a:cxnSpLocks/>
          </p:cNvCxnSpPr>
          <p:nvPr/>
        </p:nvCxnSpPr>
        <p:spPr>
          <a:xfrm>
            <a:off x="5908806" y="4449408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59563B-1CBA-37F4-4E60-589FD57A7390}"/>
              </a:ext>
            </a:extLst>
          </p:cNvPr>
          <p:cNvSpPr txBox="1"/>
          <p:nvPr/>
        </p:nvSpPr>
        <p:spPr>
          <a:xfrm>
            <a:off x="4641152" y="4979508"/>
            <a:ext cx="259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machine learning</a:t>
            </a:r>
          </a:p>
          <a:p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880CA4-9D64-6A59-837D-29CF2BA72742}"/>
              </a:ext>
            </a:extLst>
          </p:cNvPr>
          <p:cNvCxnSpPr/>
          <p:nvPr/>
        </p:nvCxnSpPr>
        <p:spPr>
          <a:xfrm flipH="1" flipV="1">
            <a:off x="8341414" y="3240158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4F8359-9D52-D5DE-5317-33E56D1E1C2E}"/>
              </a:ext>
            </a:extLst>
          </p:cNvPr>
          <p:cNvSpPr txBox="1"/>
          <p:nvPr/>
        </p:nvSpPr>
        <p:spPr>
          <a:xfrm>
            <a:off x="6752707" y="2391149"/>
            <a:ext cx="275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Medical data preprocessing and manipulation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C1858D-8248-8EE6-CF6D-F809B5C987C3}"/>
              </a:ext>
            </a:extLst>
          </p:cNvPr>
          <p:cNvCxnSpPr>
            <a:cxnSpLocks/>
          </p:cNvCxnSpPr>
          <p:nvPr/>
        </p:nvCxnSpPr>
        <p:spPr>
          <a:xfrm>
            <a:off x="11136792" y="4456036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9F9E571-CCCF-3A24-0E7E-464BA804BED0}"/>
              </a:ext>
            </a:extLst>
          </p:cNvPr>
          <p:cNvSpPr txBox="1"/>
          <p:nvPr/>
        </p:nvSpPr>
        <p:spPr>
          <a:xfrm>
            <a:off x="9476522" y="4929809"/>
            <a:ext cx="287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learning and medical data segmentation 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1218B48-FC1C-0C00-A5AA-9086C21A1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A2A79-932D-B85F-9DC3-032B7E209FE6}"/>
              </a:ext>
            </a:extLst>
          </p:cNvPr>
          <p:cNvSpPr txBox="1"/>
          <p:nvPr/>
        </p:nvSpPr>
        <p:spPr>
          <a:xfrm>
            <a:off x="622850" y="3742149"/>
            <a:ext cx="170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1, 2,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72570-0791-010B-F31A-F10A9F9A6B38}"/>
              </a:ext>
            </a:extLst>
          </p:cNvPr>
          <p:cNvSpPr txBox="1"/>
          <p:nvPr/>
        </p:nvSpPr>
        <p:spPr>
          <a:xfrm>
            <a:off x="3047169" y="3800196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475BA-30DA-3F68-0D9B-60A1B46F8D04}"/>
              </a:ext>
            </a:extLst>
          </p:cNvPr>
          <p:cNvSpPr txBox="1"/>
          <p:nvPr/>
        </p:nvSpPr>
        <p:spPr>
          <a:xfrm>
            <a:off x="5471487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E49FD-3989-6AC7-AC0B-9870408FCEAE}"/>
              </a:ext>
            </a:extLst>
          </p:cNvPr>
          <p:cNvSpPr txBox="1"/>
          <p:nvPr/>
        </p:nvSpPr>
        <p:spPr>
          <a:xfrm>
            <a:off x="7952956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153B2-9855-6BCA-BAF7-0E89904B7BA2}"/>
              </a:ext>
            </a:extLst>
          </p:cNvPr>
          <p:cNvSpPr txBox="1"/>
          <p:nvPr/>
        </p:nvSpPr>
        <p:spPr>
          <a:xfrm>
            <a:off x="10011699" y="3813191"/>
            <a:ext cx="17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7, 8 ,9, 10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5CF63C5A-70E1-6AB1-56DE-31B00F3618C0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FF56DDE-4DD1-4758-33A4-F4112493422E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3E0BEEA-CDFB-2889-96C6-BC25D677022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DB298BE-87F4-E0EF-A167-C36C283A917C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13AE5B6-7A35-1BAB-8779-D93BBB506E54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EA3448B8-EC4C-6840-B745-6DE1BCF29DC7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36233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E021-E81E-BC89-4A5E-52E015F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624" y="2766218"/>
            <a:ext cx="6747164" cy="1325563"/>
          </a:xfrm>
        </p:spPr>
        <p:txBody>
          <a:bodyPr/>
          <a:lstStyle/>
          <a:p>
            <a:r>
              <a:rPr lang="en-US" b="1" dirty="0"/>
              <a:t>Thank you .. Questions ?!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5D917-B100-5474-9D4A-C20BB6B4CD55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11013D-05A6-B4CF-4866-4B2A8EEE0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opic 10: Intervals - Camerata Academy of Music Ltd.">
            <a:extLst>
              <a:ext uri="{FF2B5EF4-FFF2-40B4-BE49-F238E27FC236}">
                <a16:creationId xmlns:a16="http://schemas.microsoft.com/office/drawing/2014/main" id="{F7D253C7-9761-6562-3C23-E3E18B0B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11" y="2126126"/>
            <a:ext cx="2122124" cy="239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CE114C27-055F-73FC-D62E-A92AA0C1F012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F99E045-EECF-745B-ADD4-CC51CA0328C8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4311F1A-4EC7-18F1-B472-D1C64D40455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6C6F4D6-3DCC-701C-9399-D6B1EAECEA92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59626CD-E9D6-A9BB-DE6D-44E333B34494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8B8A85-ED83-1B76-9FBE-A1F637566A6C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244053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1FEA-A221-8545-0838-AD351A6F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23D7-508E-F140-DCA5-0B015707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372408"/>
            <a:ext cx="9763539" cy="1325563"/>
          </a:xfrm>
        </p:spPr>
        <p:txBody>
          <a:bodyPr/>
          <a:lstStyle/>
          <a:p>
            <a:r>
              <a:rPr lang="en-US" b="1" dirty="0"/>
              <a:t>What you are going to learn in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0621C-96BE-0DCE-14A7-CCDE6CE2DC90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F2140A-7C0D-EDE0-E162-385347F9348F}"/>
              </a:ext>
            </a:extLst>
          </p:cNvPr>
          <p:cNvGrpSpPr/>
          <p:nvPr/>
        </p:nvGrpSpPr>
        <p:grpSpPr>
          <a:xfrm>
            <a:off x="864700" y="4161177"/>
            <a:ext cx="10386395" cy="258417"/>
            <a:chOff x="798440" y="3856381"/>
            <a:chExt cx="10386395" cy="2584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64A89C-BC10-2379-0259-10826E6E338E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1007165" y="3988904"/>
              <a:ext cx="10177670" cy="0"/>
            </a:xfrm>
            <a:prstGeom prst="line">
              <a:avLst/>
            </a:prstGeom>
            <a:ln w="19050">
              <a:solidFill>
                <a:srgbClr val="F0860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BC11D5-1EBC-26BD-BB71-7DB68F97A5EB}"/>
                </a:ext>
              </a:extLst>
            </p:cNvPr>
            <p:cNvSpPr/>
            <p:nvPr/>
          </p:nvSpPr>
          <p:spPr>
            <a:xfrm>
              <a:off x="798440" y="385638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7FC658-C691-81DD-0805-24DA644853ED}"/>
                </a:ext>
              </a:extLst>
            </p:cNvPr>
            <p:cNvSpPr/>
            <p:nvPr/>
          </p:nvSpPr>
          <p:spPr>
            <a:xfrm>
              <a:off x="3293164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49561EB-D591-661B-1C65-8911BF35C278}"/>
                </a:ext>
              </a:extLst>
            </p:cNvPr>
            <p:cNvSpPr/>
            <p:nvPr/>
          </p:nvSpPr>
          <p:spPr>
            <a:xfrm>
              <a:off x="8219657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9C7EDC-EAEB-C874-CDBD-20D5CE8E7FD2}"/>
                </a:ext>
              </a:extLst>
            </p:cNvPr>
            <p:cNvSpPr/>
            <p:nvPr/>
          </p:nvSpPr>
          <p:spPr>
            <a:xfrm>
              <a:off x="5724933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9865E5-0825-76E3-A709-DE2AA065EFE1}"/>
                </a:ext>
              </a:extLst>
            </p:cNvPr>
            <p:cNvSpPr/>
            <p:nvPr/>
          </p:nvSpPr>
          <p:spPr>
            <a:xfrm>
              <a:off x="10949608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DD4EE6-10DE-24C0-D3AB-54CD0FB4394E}"/>
              </a:ext>
            </a:extLst>
          </p:cNvPr>
          <p:cNvCxnSpPr>
            <a:cxnSpLocks/>
          </p:cNvCxnSpPr>
          <p:nvPr/>
        </p:nvCxnSpPr>
        <p:spPr>
          <a:xfrm>
            <a:off x="982313" y="4419594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C49476-9DFF-4923-9127-59B5528746B0}"/>
              </a:ext>
            </a:extLst>
          </p:cNvPr>
          <p:cNvSpPr txBox="1"/>
          <p:nvPr/>
        </p:nvSpPr>
        <p:spPr>
          <a:xfrm>
            <a:off x="453886" y="492980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 programming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49D16A-5C34-6B0D-D948-E69A264CB306}"/>
              </a:ext>
            </a:extLst>
          </p:cNvPr>
          <p:cNvCxnSpPr>
            <a:cxnSpLocks/>
          </p:cNvCxnSpPr>
          <p:nvPr/>
        </p:nvCxnSpPr>
        <p:spPr>
          <a:xfrm flipH="1" flipV="1">
            <a:off x="3497742" y="3233530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0F9215-0547-B0EF-E4F5-6D682B64261B}"/>
              </a:ext>
            </a:extLst>
          </p:cNvPr>
          <p:cNvSpPr txBox="1"/>
          <p:nvPr/>
        </p:nvSpPr>
        <p:spPr>
          <a:xfrm>
            <a:off x="2062782" y="221746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 in python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EB2BA3-1BB6-F0AA-CFF6-84F4BB081922}"/>
              </a:ext>
            </a:extLst>
          </p:cNvPr>
          <p:cNvCxnSpPr>
            <a:cxnSpLocks/>
          </p:cNvCxnSpPr>
          <p:nvPr/>
        </p:nvCxnSpPr>
        <p:spPr>
          <a:xfrm>
            <a:off x="5908806" y="4449408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806A24-F4FB-EF4E-A5CF-57BCBB56D330}"/>
              </a:ext>
            </a:extLst>
          </p:cNvPr>
          <p:cNvSpPr txBox="1"/>
          <p:nvPr/>
        </p:nvSpPr>
        <p:spPr>
          <a:xfrm>
            <a:off x="4641152" y="4979508"/>
            <a:ext cx="259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machine learning</a:t>
            </a:r>
          </a:p>
          <a:p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29A9E2-AEFC-472A-E015-833FD06FB23E}"/>
              </a:ext>
            </a:extLst>
          </p:cNvPr>
          <p:cNvCxnSpPr/>
          <p:nvPr/>
        </p:nvCxnSpPr>
        <p:spPr>
          <a:xfrm flipH="1" flipV="1">
            <a:off x="8341414" y="3240158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813121-9CA2-AA73-5671-7FD36768C1CD}"/>
              </a:ext>
            </a:extLst>
          </p:cNvPr>
          <p:cNvSpPr txBox="1"/>
          <p:nvPr/>
        </p:nvSpPr>
        <p:spPr>
          <a:xfrm>
            <a:off x="6752707" y="2391149"/>
            <a:ext cx="275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Medical data preprocessing and manipulation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509D83-8FBA-541C-F635-4582C22948BF}"/>
              </a:ext>
            </a:extLst>
          </p:cNvPr>
          <p:cNvCxnSpPr>
            <a:cxnSpLocks/>
          </p:cNvCxnSpPr>
          <p:nvPr/>
        </p:nvCxnSpPr>
        <p:spPr>
          <a:xfrm>
            <a:off x="11136792" y="4456036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8C83A6-83A3-8FD4-993E-1B273D3BEAD9}"/>
              </a:ext>
            </a:extLst>
          </p:cNvPr>
          <p:cNvSpPr txBox="1"/>
          <p:nvPr/>
        </p:nvSpPr>
        <p:spPr>
          <a:xfrm>
            <a:off x="9476522" y="4929809"/>
            <a:ext cx="287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learning and medical data segmentation 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C88AF1-65F7-ADED-B4E7-14E191425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AB34C-075E-DE9C-9B7C-047E723167EB}"/>
              </a:ext>
            </a:extLst>
          </p:cNvPr>
          <p:cNvSpPr txBox="1"/>
          <p:nvPr/>
        </p:nvSpPr>
        <p:spPr>
          <a:xfrm>
            <a:off x="622850" y="3742149"/>
            <a:ext cx="170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1, 2,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58E3-B0EB-63A6-7A75-BE3CC7A752B7}"/>
              </a:ext>
            </a:extLst>
          </p:cNvPr>
          <p:cNvSpPr txBox="1"/>
          <p:nvPr/>
        </p:nvSpPr>
        <p:spPr>
          <a:xfrm>
            <a:off x="3047169" y="3800196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696B2-203F-9225-6735-2D10845128BA}"/>
              </a:ext>
            </a:extLst>
          </p:cNvPr>
          <p:cNvSpPr txBox="1"/>
          <p:nvPr/>
        </p:nvSpPr>
        <p:spPr>
          <a:xfrm>
            <a:off x="5471487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7111B-9FA4-C3BA-7AF0-C71D62343528}"/>
              </a:ext>
            </a:extLst>
          </p:cNvPr>
          <p:cNvSpPr txBox="1"/>
          <p:nvPr/>
        </p:nvSpPr>
        <p:spPr>
          <a:xfrm>
            <a:off x="7952956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CF56C-8418-0490-D9EB-3D66B16B4E5E}"/>
              </a:ext>
            </a:extLst>
          </p:cNvPr>
          <p:cNvSpPr txBox="1"/>
          <p:nvPr/>
        </p:nvSpPr>
        <p:spPr>
          <a:xfrm>
            <a:off x="10011699" y="3813191"/>
            <a:ext cx="17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7, 8 ,9, 10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1B495798-6EB8-632E-D766-31ED0C9BBF43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530A2C7-47D0-5770-EC1F-EDCD2E53584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B659534-AF52-CD34-1E9A-74E2B67B9415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7AB5DA8-8BA5-3E63-9B3B-B31DF2B14878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C2E70AE-410E-CFF7-312F-632EAE498CF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63B34D36-66F2-D7A3-FD2C-712A699979ED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31735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2E27-F7C6-F158-947C-E79CC0925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5AF-A46E-7D0D-6D1C-D26A1C47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372408"/>
            <a:ext cx="9763539" cy="1325563"/>
          </a:xfrm>
        </p:spPr>
        <p:txBody>
          <a:bodyPr/>
          <a:lstStyle/>
          <a:p>
            <a:r>
              <a:rPr lang="en-US" b="1" dirty="0"/>
              <a:t>What you are going to learn in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1D944-6BD4-AB55-BE7E-FDAA685F80DE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B782EC-345D-E964-70B4-70D9A57ED71D}"/>
              </a:ext>
            </a:extLst>
          </p:cNvPr>
          <p:cNvGrpSpPr/>
          <p:nvPr/>
        </p:nvGrpSpPr>
        <p:grpSpPr>
          <a:xfrm>
            <a:off x="864700" y="4161177"/>
            <a:ext cx="10386395" cy="258417"/>
            <a:chOff x="798440" y="3856381"/>
            <a:chExt cx="10386395" cy="2584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B69110-C334-A3A0-E17E-B0E8BBA71469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1007165" y="3988904"/>
              <a:ext cx="10177670" cy="0"/>
            </a:xfrm>
            <a:prstGeom prst="line">
              <a:avLst/>
            </a:prstGeom>
            <a:ln w="19050">
              <a:solidFill>
                <a:srgbClr val="F0860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0E7F46-7F6B-F9B3-DF7D-33E334D7DD2F}"/>
                </a:ext>
              </a:extLst>
            </p:cNvPr>
            <p:cNvSpPr/>
            <p:nvPr/>
          </p:nvSpPr>
          <p:spPr>
            <a:xfrm>
              <a:off x="798440" y="385638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B68D6B-FD39-D5FF-1B40-21A7AD65A8A0}"/>
                </a:ext>
              </a:extLst>
            </p:cNvPr>
            <p:cNvSpPr/>
            <p:nvPr/>
          </p:nvSpPr>
          <p:spPr>
            <a:xfrm>
              <a:off x="3293164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B68AAD4-58EF-815C-D614-A15B025BD6D8}"/>
                </a:ext>
              </a:extLst>
            </p:cNvPr>
            <p:cNvSpPr/>
            <p:nvPr/>
          </p:nvSpPr>
          <p:spPr>
            <a:xfrm>
              <a:off x="8219657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15741A-F655-B688-E81C-C09940386168}"/>
                </a:ext>
              </a:extLst>
            </p:cNvPr>
            <p:cNvSpPr/>
            <p:nvPr/>
          </p:nvSpPr>
          <p:spPr>
            <a:xfrm>
              <a:off x="5724933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FC17D1-73DC-4160-B940-55931733B559}"/>
                </a:ext>
              </a:extLst>
            </p:cNvPr>
            <p:cNvSpPr/>
            <p:nvPr/>
          </p:nvSpPr>
          <p:spPr>
            <a:xfrm>
              <a:off x="10949608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8538DE-C170-ADB8-DE1E-E4E0CC1AD7E1}"/>
              </a:ext>
            </a:extLst>
          </p:cNvPr>
          <p:cNvCxnSpPr>
            <a:cxnSpLocks/>
          </p:cNvCxnSpPr>
          <p:nvPr/>
        </p:nvCxnSpPr>
        <p:spPr>
          <a:xfrm>
            <a:off x="982313" y="4419594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BF861B-684C-2936-806C-A1DD0974E11E}"/>
              </a:ext>
            </a:extLst>
          </p:cNvPr>
          <p:cNvSpPr txBox="1"/>
          <p:nvPr/>
        </p:nvSpPr>
        <p:spPr>
          <a:xfrm>
            <a:off x="453886" y="492980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 programming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9182FF-9E47-D2B5-26DE-04157C46842E}"/>
              </a:ext>
            </a:extLst>
          </p:cNvPr>
          <p:cNvCxnSpPr>
            <a:cxnSpLocks/>
          </p:cNvCxnSpPr>
          <p:nvPr/>
        </p:nvCxnSpPr>
        <p:spPr>
          <a:xfrm flipH="1" flipV="1">
            <a:off x="3497742" y="3233530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8CFAC1-61AC-50FB-5006-7E38BA9358B1}"/>
              </a:ext>
            </a:extLst>
          </p:cNvPr>
          <p:cNvSpPr txBox="1"/>
          <p:nvPr/>
        </p:nvSpPr>
        <p:spPr>
          <a:xfrm>
            <a:off x="2062782" y="221746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visualization in python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C395C-065E-AE1B-3474-5B9C2411B815}"/>
              </a:ext>
            </a:extLst>
          </p:cNvPr>
          <p:cNvCxnSpPr>
            <a:cxnSpLocks/>
          </p:cNvCxnSpPr>
          <p:nvPr/>
        </p:nvCxnSpPr>
        <p:spPr>
          <a:xfrm>
            <a:off x="5908806" y="4449408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5C5B34-AE48-A37D-6D02-14B23FF573F8}"/>
              </a:ext>
            </a:extLst>
          </p:cNvPr>
          <p:cNvSpPr txBox="1"/>
          <p:nvPr/>
        </p:nvSpPr>
        <p:spPr>
          <a:xfrm>
            <a:off x="4641152" y="4979508"/>
            <a:ext cx="259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3F7754-E5F8-A55C-BA8B-FE0FCA8CAF27}"/>
              </a:ext>
            </a:extLst>
          </p:cNvPr>
          <p:cNvCxnSpPr/>
          <p:nvPr/>
        </p:nvCxnSpPr>
        <p:spPr>
          <a:xfrm flipH="1" flipV="1">
            <a:off x="8341414" y="3240158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37264E-64A2-2382-3483-43395EA1F192}"/>
              </a:ext>
            </a:extLst>
          </p:cNvPr>
          <p:cNvSpPr txBox="1"/>
          <p:nvPr/>
        </p:nvSpPr>
        <p:spPr>
          <a:xfrm>
            <a:off x="6752707" y="2391149"/>
            <a:ext cx="275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Medical data preprocessing and manipulation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94C2D8-4615-3B89-2CF0-EEF768E798D0}"/>
              </a:ext>
            </a:extLst>
          </p:cNvPr>
          <p:cNvCxnSpPr>
            <a:cxnSpLocks/>
          </p:cNvCxnSpPr>
          <p:nvPr/>
        </p:nvCxnSpPr>
        <p:spPr>
          <a:xfrm>
            <a:off x="11136792" y="4456036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612AD4-134B-4127-8E46-2E8E95874D3D}"/>
              </a:ext>
            </a:extLst>
          </p:cNvPr>
          <p:cNvSpPr txBox="1"/>
          <p:nvPr/>
        </p:nvSpPr>
        <p:spPr>
          <a:xfrm>
            <a:off x="9476522" y="4929809"/>
            <a:ext cx="287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learning and medical data segmentation 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981F962-C1C0-5B6E-C4C4-40402C066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D2B4A-AFAD-7607-F768-D0EBF7CE65D6}"/>
              </a:ext>
            </a:extLst>
          </p:cNvPr>
          <p:cNvSpPr txBox="1"/>
          <p:nvPr/>
        </p:nvSpPr>
        <p:spPr>
          <a:xfrm>
            <a:off x="622850" y="3742149"/>
            <a:ext cx="170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1, 2,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9D224-7F72-6104-CFF0-561CB3924DE3}"/>
              </a:ext>
            </a:extLst>
          </p:cNvPr>
          <p:cNvSpPr txBox="1"/>
          <p:nvPr/>
        </p:nvSpPr>
        <p:spPr>
          <a:xfrm>
            <a:off x="3047169" y="3800196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99355-4E15-24E4-D17F-D852A25C933C}"/>
              </a:ext>
            </a:extLst>
          </p:cNvPr>
          <p:cNvSpPr txBox="1"/>
          <p:nvPr/>
        </p:nvSpPr>
        <p:spPr>
          <a:xfrm>
            <a:off x="5471487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DC014-92E6-CABE-4F87-8E2627793445}"/>
              </a:ext>
            </a:extLst>
          </p:cNvPr>
          <p:cNvSpPr txBox="1"/>
          <p:nvPr/>
        </p:nvSpPr>
        <p:spPr>
          <a:xfrm>
            <a:off x="7952956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E5B41-72F5-A638-FFE5-E253877CA966}"/>
              </a:ext>
            </a:extLst>
          </p:cNvPr>
          <p:cNvSpPr txBox="1"/>
          <p:nvPr/>
        </p:nvSpPr>
        <p:spPr>
          <a:xfrm>
            <a:off x="10011699" y="3813191"/>
            <a:ext cx="17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7, 8 ,9, 10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59CF92AA-FC12-3A1C-0BC6-798F8D61B52F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A5A02B6-03E9-1FB0-359F-A4528FEF401E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4FAAA6-A7E9-0006-D77B-D0D3FA3EE35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9658407-1A87-30F5-39F2-CB38195C292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81DE1A3-A661-D83F-E659-4DC2FEC1E98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CE9AB9F9-675C-A39F-2153-348AB00E6825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76524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3976-EE8F-84B5-3DBD-7EB302FD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9FFF-EE1C-0CD1-4516-59438F5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372408"/>
            <a:ext cx="9763539" cy="1325563"/>
          </a:xfrm>
        </p:spPr>
        <p:txBody>
          <a:bodyPr/>
          <a:lstStyle/>
          <a:p>
            <a:r>
              <a:rPr lang="en-US" b="1" dirty="0"/>
              <a:t>What you are going to learn in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CFE7B-098F-C704-14B7-8C4B4B52FF95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0A1CE2-1A40-DB75-9FFA-6B1376362CA0}"/>
              </a:ext>
            </a:extLst>
          </p:cNvPr>
          <p:cNvGrpSpPr/>
          <p:nvPr/>
        </p:nvGrpSpPr>
        <p:grpSpPr>
          <a:xfrm>
            <a:off x="864700" y="4161177"/>
            <a:ext cx="10386395" cy="258417"/>
            <a:chOff x="798440" y="3856381"/>
            <a:chExt cx="10386395" cy="2584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8AB488-6789-26B4-F9C6-05613504380F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1007165" y="3988904"/>
              <a:ext cx="10177670" cy="0"/>
            </a:xfrm>
            <a:prstGeom prst="line">
              <a:avLst/>
            </a:prstGeom>
            <a:ln w="19050">
              <a:solidFill>
                <a:srgbClr val="F0860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88733-646A-5592-807A-3A51005F0442}"/>
                </a:ext>
              </a:extLst>
            </p:cNvPr>
            <p:cNvSpPr/>
            <p:nvPr/>
          </p:nvSpPr>
          <p:spPr>
            <a:xfrm>
              <a:off x="798440" y="385638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861331-18FE-44B0-574A-996AD69BC736}"/>
                </a:ext>
              </a:extLst>
            </p:cNvPr>
            <p:cNvSpPr/>
            <p:nvPr/>
          </p:nvSpPr>
          <p:spPr>
            <a:xfrm>
              <a:off x="3293164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2ECB8D-9B60-DB6D-EFC8-358BB5262D59}"/>
                </a:ext>
              </a:extLst>
            </p:cNvPr>
            <p:cNvSpPr/>
            <p:nvPr/>
          </p:nvSpPr>
          <p:spPr>
            <a:xfrm>
              <a:off x="8219657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203EC0-6085-8DAE-3303-86CDA6AB002A}"/>
                </a:ext>
              </a:extLst>
            </p:cNvPr>
            <p:cNvSpPr/>
            <p:nvPr/>
          </p:nvSpPr>
          <p:spPr>
            <a:xfrm>
              <a:off x="5724933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FA50A5-32E9-EC1D-AC2F-22C720B97FB9}"/>
                </a:ext>
              </a:extLst>
            </p:cNvPr>
            <p:cNvSpPr/>
            <p:nvPr/>
          </p:nvSpPr>
          <p:spPr>
            <a:xfrm>
              <a:off x="10949608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7E9E8D-2C27-3ECE-269F-6CB3DA22A650}"/>
              </a:ext>
            </a:extLst>
          </p:cNvPr>
          <p:cNvCxnSpPr>
            <a:cxnSpLocks/>
          </p:cNvCxnSpPr>
          <p:nvPr/>
        </p:nvCxnSpPr>
        <p:spPr>
          <a:xfrm>
            <a:off x="982313" y="4419594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BAAA3D-6397-6657-0A0B-2A61466F11C3}"/>
              </a:ext>
            </a:extLst>
          </p:cNvPr>
          <p:cNvSpPr txBox="1"/>
          <p:nvPr/>
        </p:nvSpPr>
        <p:spPr>
          <a:xfrm>
            <a:off x="453886" y="492980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 programming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70A5FA-D75E-9276-9FC3-35F900633314}"/>
              </a:ext>
            </a:extLst>
          </p:cNvPr>
          <p:cNvCxnSpPr>
            <a:cxnSpLocks/>
          </p:cNvCxnSpPr>
          <p:nvPr/>
        </p:nvCxnSpPr>
        <p:spPr>
          <a:xfrm flipH="1" flipV="1">
            <a:off x="3497742" y="3233530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A8665-9161-79FC-724E-C9FB8232673E}"/>
              </a:ext>
            </a:extLst>
          </p:cNvPr>
          <p:cNvSpPr txBox="1"/>
          <p:nvPr/>
        </p:nvSpPr>
        <p:spPr>
          <a:xfrm>
            <a:off x="2062782" y="221746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visualization in python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7E1093-66A4-D184-4B9D-1DF0AEE2EB44}"/>
              </a:ext>
            </a:extLst>
          </p:cNvPr>
          <p:cNvCxnSpPr>
            <a:cxnSpLocks/>
          </p:cNvCxnSpPr>
          <p:nvPr/>
        </p:nvCxnSpPr>
        <p:spPr>
          <a:xfrm>
            <a:off x="5908806" y="4449408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D96551-404A-3D6D-67A6-025BBE6DC16D}"/>
              </a:ext>
            </a:extLst>
          </p:cNvPr>
          <p:cNvSpPr txBox="1"/>
          <p:nvPr/>
        </p:nvSpPr>
        <p:spPr>
          <a:xfrm>
            <a:off x="4641152" y="4979508"/>
            <a:ext cx="259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machine learning</a:t>
            </a:r>
          </a:p>
          <a:p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5562F5-2E47-C15C-FAD8-CA3CF5F84E50}"/>
              </a:ext>
            </a:extLst>
          </p:cNvPr>
          <p:cNvCxnSpPr/>
          <p:nvPr/>
        </p:nvCxnSpPr>
        <p:spPr>
          <a:xfrm flipH="1" flipV="1">
            <a:off x="8341414" y="3240158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738A19-E4BB-B149-4CDB-CDD60EA3CF8C}"/>
              </a:ext>
            </a:extLst>
          </p:cNvPr>
          <p:cNvSpPr txBox="1"/>
          <p:nvPr/>
        </p:nvSpPr>
        <p:spPr>
          <a:xfrm>
            <a:off x="6752707" y="2391149"/>
            <a:ext cx="275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data preprocessing and manipulation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6CDA54-ECE2-BBF8-9BA7-E369527373D6}"/>
              </a:ext>
            </a:extLst>
          </p:cNvPr>
          <p:cNvCxnSpPr>
            <a:cxnSpLocks/>
          </p:cNvCxnSpPr>
          <p:nvPr/>
        </p:nvCxnSpPr>
        <p:spPr>
          <a:xfrm>
            <a:off x="11136792" y="4456036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A859D8-D61F-C2C0-254B-1AF5EADB6A20}"/>
              </a:ext>
            </a:extLst>
          </p:cNvPr>
          <p:cNvSpPr txBox="1"/>
          <p:nvPr/>
        </p:nvSpPr>
        <p:spPr>
          <a:xfrm>
            <a:off x="9476522" y="4929809"/>
            <a:ext cx="287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learning and medical data segmentation 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69F62E-F4A3-EC67-19EA-C4C7E887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2A6B1-123E-42FC-F300-ECF9DAF73725}"/>
              </a:ext>
            </a:extLst>
          </p:cNvPr>
          <p:cNvSpPr txBox="1"/>
          <p:nvPr/>
        </p:nvSpPr>
        <p:spPr>
          <a:xfrm>
            <a:off x="622850" y="3742149"/>
            <a:ext cx="170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1, 2,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F2865-9DC0-24B9-9FEB-8634ED360958}"/>
              </a:ext>
            </a:extLst>
          </p:cNvPr>
          <p:cNvSpPr txBox="1"/>
          <p:nvPr/>
        </p:nvSpPr>
        <p:spPr>
          <a:xfrm>
            <a:off x="3047169" y="3800196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11429-81BE-64E6-F1EF-CAB4463682ED}"/>
              </a:ext>
            </a:extLst>
          </p:cNvPr>
          <p:cNvSpPr txBox="1"/>
          <p:nvPr/>
        </p:nvSpPr>
        <p:spPr>
          <a:xfrm>
            <a:off x="5471487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0C359-187B-5360-B524-CB3AD434A278}"/>
              </a:ext>
            </a:extLst>
          </p:cNvPr>
          <p:cNvSpPr txBox="1"/>
          <p:nvPr/>
        </p:nvSpPr>
        <p:spPr>
          <a:xfrm>
            <a:off x="7952956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27E4F-CACB-003B-C2A9-E10946BB0603}"/>
              </a:ext>
            </a:extLst>
          </p:cNvPr>
          <p:cNvSpPr txBox="1"/>
          <p:nvPr/>
        </p:nvSpPr>
        <p:spPr>
          <a:xfrm>
            <a:off x="10011699" y="3813191"/>
            <a:ext cx="17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7, 8 ,9, 10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A44A211D-EEEE-6A50-3291-DECD279D680C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515AD9E-B500-D9A1-BDD0-AF6EF04A9965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010BFDB-2ACB-543B-1D04-85DDBAEBD27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0939E9-2C0C-8551-AD3F-57D322E0246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B4A6682-0E2B-0320-7E20-5772FDFFA8CF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F2BF86EF-DFA0-1F6B-5E0B-853B76A1AF48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53317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940E-D77D-1ADC-45E2-DE33B072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75BA-1417-A840-0355-5D163480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372408"/>
            <a:ext cx="9763539" cy="1325563"/>
          </a:xfrm>
        </p:spPr>
        <p:txBody>
          <a:bodyPr/>
          <a:lstStyle/>
          <a:p>
            <a:r>
              <a:rPr lang="en-US" b="1" dirty="0"/>
              <a:t>What you are going to learn in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870BAA-D61B-2B93-998C-357B438A1839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FCF47D-74C0-7801-E747-FAB22DCBF90F}"/>
              </a:ext>
            </a:extLst>
          </p:cNvPr>
          <p:cNvGrpSpPr/>
          <p:nvPr/>
        </p:nvGrpSpPr>
        <p:grpSpPr>
          <a:xfrm>
            <a:off x="864700" y="4161177"/>
            <a:ext cx="10386395" cy="258417"/>
            <a:chOff x="798440" y="3856381"/>
            <a:chExt cx="10386395" cy="2584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7E1500-CBE8-0D00-2A81-C2381DDC36D5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1007165" y="3988904"/>
              <a:ext cx="10177670" cy="0"/>
            </a:xfrm>
            <a:prstGeom prst="line">
              <a:avLst/>
            </a:prstGeom>
            <a:ln w="19050">
              <a:solidFill>
                <a:srgbClr val="F0860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C0BC6A-BA25-272D-101D-57227E99BE06}"/>
                </a:ext>
              </a:extLst>
            </p:cNvPr>
            <p:cNvSpPr/>
            <p:nvPr/>
          </p:nvSpPr>
          <p:spPr>
            <a:xfrm>
              <a:off x="798440" y="385638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FC3C8E-456F-BACA-E159-3F1F09066F6C}"/>
                </a:ext>
              </a:extLst>
            </p:cNvPr>
            <p:cNvSpPr/>
            <p:nvPr/>
          </p:nvSpPr>
          <p:spPr>
            <a:xfrm>
              <a:off x="3293164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18BF4C-87DE-013B-1187-28CC8D8CEDE4}"/>
                </a:ext>
              </a:extLst>
            </p:cNvPr>
            <p:cNvSpPr/>
            <p:nvPr/>
          </p:nvSpPr>
          <p:spPr>
            <a:xfrm>
              <a:off x="8219657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B7AF4-D999-DE45-3AF4-838659297150}"/>
                </a:ext>
              </a:extLst>
            </p:cNvPr>
            <p:cNvSpPr/>
            <p:nvPr/>
          </p:nvSpPr>
          <p:spPr>
            <a:xfrm>
              <a:off x="5724933" y="3889511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05B492-FA4E-06D6-26DE-06DF868D4F2F}"/>
                </a:ext>
              </a:extLst>
            </p:cNvPr>
            <p:cNvSpPr/>
            <p:nvPr/>
          </p:nvSpPr>
          <p:spPr>
            <a:xfrm>
              <a:off x="10949608" y="3876260"/>
              <a:ext cx="235227" cy="22528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086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C06CF0-74FD-6FA2-734F-FD5ACB6F19C2}"/>
              </a:ext>
            </a:extLst>
          </p:cNvPr>
          <p:cNvSpPr txBox="1"/>
          <p:nvPr/>
        </p:nvSpPr>
        <p:spPr>
          <a:xfrm>
            <a:off x="622850" y="3742149"/>
            <a:ext cx="170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1, 2,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71E61-4DB0-AF21-0C2F-5E821E0D5D08}"/>
              </a:ext>
            </a:extLst>
          </p:cNvPr>
          <p:cNvSpPr txBox="1"/>
          <p:nvPr/>
        </p:nvSpPr>
        <p:spPr>
          <a:xfrm>
            <a:off x="3047169" y="3800196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47F6E-6CA3-EF03-2A15-26B0A08F50FF}"/>
              </a:ext>
            </a:extLst>
          </p:cNvPr>
          <p:cNvSpPr txBox="1"/>
          <p:nvPr/>
        </p:nvSpPr>
        <p:spPr>
          <a:xfrm>
            <a:off x="5471487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56DA1-9778-39FB-C788-C27E6D6BDE4B}"/>
              </a:ext>
            </a:extLst>
          </p:cNvPr>
          <p:cNvSpPr txBox="1"/>
          <p:nvPr/>
        </p:nvSpPr>
        <p:spPr>
          <a:xfrm>
            <a:off x="7952956" y="3831605"/>
            <a:ext cx="9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3381-4B6C-F8C2-45EF-CFC3A5A4C651}"/>
              </a:ext>
            </a:extLst>
          </p:cNvPr>
          <p:cNvSpPr txBox="1"/>
          <p:nvPr/>
        </p:nvSpPr>
        <p:spPr>
          <a:xfrm>
            <a:off x="10011699" y="3813191"/>
            <a:ext cx="17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8604"/>
                </a:solidFill>
              </a:rPr>
              <a:t>week 7, 8 ,9, 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593F54-3505-181C-158B-0F7DA1D272E8}"/>
              </a:ext>
            </a:extLst>
          </p:cNvPr>
          <p:cNvCxnSpPr>
            <a:cxnSpLocks/>
          </p:cNvCxnSpPr>
          <p:nvPr/>
        </p:nvCxnSpPr>
        <p:spPr>
          <a:xfrm>
            <a:off x="982313" y="4419594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B814FB-3F3C-C901-B9B9-FBCA57AC0896}"/>
              </a:ext>
            </a:extLst>
          </p:cNvPr>
          <p:cNvSpPr txBox="1"/>
          <p:nvPr/>
        </p:nvSpPr>
        <p:spPr>
          <a:xfrm>
            <a:off x="453886" y="492980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 programming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E0FEBF-E61A-0D7F-E577-F72EA3C05FAB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3497742" y="3233530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9EE68C-AC23-E383-7ED0-E8AE433A7B5D}"/>
              </a:ext>
            </a:extLst>
          </p:cNvPr>
          <p:cNvSpPr txBox="1"/>
          <p:nvPr/>
        </p:nvSpPr>
        <p:spPr>
          <a:xfrm>
            <a:off x="2062782" y="2217469"/>
            <a:ext cx="259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visualization in python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1D6990-4D02-C5E0-E154-FE1ABF7D4775}"/>
              </a:ext>
            </a:extLst>
          </p:cNvPr>
          <p:cNvCxnSpPr>
            <a:cxnSpLocks/>
          </p:cNvCxnSpPr>
          <p:nvPr/>
        </p:nvCxnSpPr>
        <p:spPr>
          <a:xfrm>
            <a:off x="5908806" y="4449408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875F60-F67A-BE78-5941-C33A60C95ECB}"/>
              </a:ext>
            </a:extLst>
          </p:cNvPr>
          <p:cNvSpPr txBox="1"/>
          <p:nvPr/>
        </p:nvSpPr>
        <p:spPr>
          <a:xfrm>
            <a:off x="4641152" y="4979508"/>
            <a:ext cx="259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machine learning</a:t>
            </a:r>
          </a:p>
          <a:p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ABB01B-B982-99B6-4EEB-97FB5995D5E7}"/>
              </a:ext>
            </a:extLst>
          </p:cNvPr>
          <p:cNvCxnSpPr/>
          <p:nvPr/>
        </p:nvCxnSpPr>
        <p:spPr>
          <a:xfrm flipH="1" flipV="1">
            <a:off x="8341414" y="3240158"/>
            <a:ext cx="1" cy="56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10CA84-88D1-EF76-4B94-C060ACE75D9E}"/>
              </a:ext>
            </a:extLst>
          </p:cNvPr>
          <p:cNvSpPr txBox="1"/>
          <p:nvPr/>
        </p:nvSpPr>
        <p:spPr>
          <a:xfrm>
            <a:off x="6752707" y="2391149"/>
            <a:ext cx="275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Medical data preprocessing and manipulation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BDDD68-E23F-48B9-1807-3BCCCCF4BC5B}"/>
              </a:ext>
            </a:extLst>
          </p:cNvPr>
          <p:cNvCxnSpPr>
            <a:cxnSpLocks/>
          </p:cNvCxnSpPr>
          <p:nvPr/>
        </p:nvCxnSpPr>
        <p:spPr>
          <a:xfrm>
            <a:off x="11136792" y="4456036"/>
            <a:ext cx="0" cy="5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9D56ED8-6240-519F-B0F2-03D19B5090D8}"/>
              </a:ext>
            </a:extLst>
          </p:cNvPr>
          <p:cNvSpPr txBox="1"/>
          <p:nvPr/>
        </p:nvSpPr>
        <p:spPr>
          <a:xfrm>
            <a:off x="9476522" y="4929809"/>
            <a:ext cx="287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and medical data segmentation 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E92145-528A-828F-9DCA-1279A1BD5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BAC40FF8-C1B2-4687-6A3B-1F4D308EEAC9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CF06E16-C972-387A-C25E-CE462BD0616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46EBA51-9CB8-6AE1-D515-4BBA9D5D946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3547A16-98C2-D6A6-DA63-1B99CD7CD52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F8F2CA5-5954-717E-E92F-00E5049AD44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12">
            <a:extLst>
              <a:ext uri="{FF2B5EF4-FFF2-40B4-BE49-F238E27FC236}">
                <a16:creationId xmlns:a16="http://schemas.microsoft.com/office/drawing/2014/main" id="{3AC6ADE5-3549-970D-B3EB-7EC7CAE611C4}"/>
              </a:ext>
            </a:extLst>
          </p:cNvPr>
          <p:cNvSpPr txBox="1"/>
          <p:nvPr/>
        </p:nvSpPr>
        <p:spPr>
          <a:xfrm>
            <a:off x="-665660" y="6314315"/>
            <a:ext cx="451376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14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</p:spTree>
    <p:extLst>
      <p:ext uri="{BB962C8B-B14F-4D97-AF65-F5344CB8AC3E}">
        <p14:creationId xmlns:p14="http://schemas.microsoft.com/office/powerpoint/2010/main" val="174047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00D1E-1B3C-1A98-65B4-F98EEF5A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3415-11F4-D844-DF14-710C0DE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0" y="365125"/>
            <a:ext cx="985750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The end goal of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6009D-5F79-C744-9D8B-73D8B7C38A1D}"/>
              </a:ext>
            </a:extLst>
          </p:cNvPr>
          <p:cNvSpPr/>
          <p:nvPr/>
        </p:nvSpPr>
        <p:spPr>
          <a:xfrm>
            <a:off x="0" y="8698"/>
            <a:ext cx="12192000" cy="270979"/>
          </a:xfrm>
          <a:prstGeom prst="rect">
            <a:avLst/>
          </a:prstGeom>
          <a:solidFill>
            <a:srgbClr val="F08604"/>
          </a:solidFill>
          <a:ln>
            <a:solidFill>
              <a:srgbClr val="F08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860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6277F-C299-8F61-B64D-6252E18A60DC}"/>
              </a:ext>
            </a:extLst>
          </p:cNvPr>
          <p:cNvSpPr txBox="1"/>
          <p:nvPr/>
        </p:nvSpPr>
        <p:spPr>
          <a:xfrm>
            <a:off x="202094" y="6495704"/>
            <a:ext cx="851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/@lfoster49203/brain-tumor-segmentation-with-u-net-in-python-a-deep-learning-approach-44758e0812dd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7A3025F-1D31-D42E-33B9-B628E8AEE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4042" r="72268" b="6691"/>
          <a:stretch/>
        </p:blipFill>
        <p:spPr bwMode="auto">
          <a:xfrm>
            <a:off x="10784907" y="466279"/>
            <a:ext cx="901147" cy="11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rain Tumor Segmentation with U-Net in Python: A Deep Learning Approach |  by Lyron Foster | Medium">
            <a:extLst>
              <a:ext uri="{FF2B5EF4-FFF2-40B4-BE49-F238E27FC236}">
                <a16:creationId xmlns:a16="http://schemas.microsoft.com/office/drawing/2014/main" id="{77E66A5D-9279-E140-F9B6-9D56AD191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8" t="7149" r="30987" b="4597"/>
          <a:stretch/>
        </p:blipFill>
        <p:spPr bwMode="auto">
          <a:xfrm>
            <a:off x="9222011" y="2832400"/>
            <a:ext cx="1835203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rain Tumor Segmentation with U-Net in Python: A Deep Learning Approach |  by Lyron Foster | Medium">
            <a:extLst>
              <a:ext uri="{FF2B5EF4-FFF2-40B4-BE49-F238E27FC236}">
                <a16:creationId xmlns:a16="http://schemas.microsoft.com/office/drawing/2014/main" id="{8D59F034-6A77-F0CE-0074-E2F0854C6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6454" r="64935" b="5293"/>
          <a:stretch/>
        </p:blipFill>
        <p:spPr bwMode="auto">
          <a:xfrm>
            <a:off x="855024" y="2827791"/>
            <a:ext cx="1940071" cy="219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5 Reasons to Learn a New Computer Programming Language This Year |  SiteUptime Blog">
            <a:extLst>
              <a:ext uri="{FF2B5EF4-FFF2-40B4-BE49-F238E27FC236}">
                <a16:creationId xmlns:a16="http://schemas.microsoft.com/office/drawing/2014/main" id="{D59D97E1-4AB9-0B41-4220-CDE045D9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90" y="2419732"/>
            <a:ext cx="4356620" cy="29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06FFE8B-8622-A1D5-DEED-3D2EECCC64D3}"/>
              </a:ext>
            </a:extLst>
          </p:cNvPr>
          <p:cNvSpPr/>
          <p:nvPr/>
        </p:nvSpPr>
        <p:spPr>
          <a:xfrm>
            <a:off x="3029821" y="3871490"/>
            <a:ext cx="653143" cy="1661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F201349-13F6-F7F6-B54D-0371B6B14801}"/>
              </a:ext>
            </a:extLst>
          </p:cNvPr>
          <p:cNvSpPr/>
          <p:nvPr/>
        </p:nvSpPr>
        <p:spPr>
          <a:xfrm>
            <a:off x="8381638" y="3843198"/>
            <a:ext cx="653143" cy="16612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05CEBE8-7C14-C208-77DC-5FD7B75D0A7C}"/>
              </a:ext>
            </a:extLst>
          </p:cNvPr>
          <p:cNvGrpSpPr/>
          <p:nvPr/>
        </p:nvGrpSpPr>
        <p:grpSpPr>
          <a:xfrm>
            <a:off x="9370198" y="6314315"/>
            <a:ext cx="2784813" cy="491901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C22484-DE6A-AEA6-B290-0D8703F6E378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E584C1F-BB60-2F96-48C1-52999F8C855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D139548-A342-25DF-45E9-AF715B1EFE8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DCC413B-10B5-05BC-E8B8-4D90EAC4811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7212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10577</TotalTime>
  <Words>1004</Words>
  <Application>Microsoft Macintosh PowerPoint</Application>
  <PresentationFormat>Widescreen</PresentationFormat>
  <Paragraphs>170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Anton</vt:lpstr>
      <vt:lpstr>Antonio Bold</vt:lpstr>
      <vt:lpstr>Arial</vt:lpstr>
      <vt:lpstr>Calibri</vt:lpstr>
      <vt:lpstr>Calibri Light</vt:lpstr>
      <vt:lpstr>Canva Sans Italics</vt:lpstr>
      <vt:lpstr>Norwester</vt:lpstr>
      <vt:lpstr>Nunito</vt:lpstr>
      <vt:lpstr>Verdana</vt:lpstr>
      <vt:lpstr>Wingdings</vt:lpstr>
      <vt:lpstr>Office Theme</vt:lpstr>
      <vt:lpstr>PowerPoint Presentation</vt:lpstr>
      <vt:lpstr>Welcome to SPARK 2025 Exited to start ??!!</vt:lpstr>
      <vt:lpstr>Week 1  Introduction to Python </vt:lpstr>
      <vt:lpstr>What you are going to learn in SPARK</vt:lpstr>
      <vt:lpstr>What you are going to learn in SPARK</vt:lpstr>
      <vt:lpstr>What you are going to learn in SPARK</vt:lpstr>
      <vt:lpstr>What you are going to learn in SPARK</vt:lpstr>
      <vt:lpstr>What you are going to learn in SPARK</vt:lpstr>
      <vt:lpstr>The end goal of SPARK</vt:lpstr>
      <vt:lpstr>What is a programming language ?</vt:lpstr>
      <vt:lpstr>What is a programming language ?</vt:lpstr>
      <vt:lpstr>Programming language examples </vt:lpstr>
      <vt:lpstr>Why python</vt:lpstr>
      <vt:lpstr>How to learn a programming language</vt:lpstr>
      <vt:lpstr>Setup for Python </vt:lpstr>
      <vt:lpstr>Installing python </vt:lpstr>
      <vt:lpstr>Running python in notebooks</vt:lpstr>
      <vt:lpstr>Let’s see how to write Python</vt:lpstr>
      <vt:lpstr>Data types and variables  </vt:lpstr>
      <vt:lpstr>Data types and variables  </vt:lpstr>
      <vt:lpstr>Data types and variables  </vt:lpstr>
      <vt:lpstr>Data types and variables  </vt:lpstr>
      <vt:lpstr>Data types and variables  </vt:lpstr>
      <vt:lpstr>Data types and variables  </vt:lpstr>
      <vt:lpstr>Lists in Python</vt:lpstr>
      <vt:lpstr>Indexing from lists in Python</vt:lpstr>
      <vt:lpstr>Slicing from lists in Python</vt:lpstr>
      <vt:lpstr>Modifying lists in Python</vt:lpstr>
      <vt:lpstr>Dictionaries in python</vt:lpstr>
      <vt:lpstr>Dictionaries in python</vt:lpstr>
      <vt:lpstr>Dictionaries in python</vt:lpstr>
      <vt:lpstr>Updating dictionaries in python</vt:lpstr>
      <vt:lpstr>Updating dictionaries in python</vt:lpstr>
      <vt:lpstr>Updating dictionaries in python</vt:lpstr>
      <vt:lpstr>Dictionaries in python</vt:lpstr>
      <vt:lpstr>Now let’s have some fun and play a small game</vt:lpstr>
      <vt:lpstr>How many out of 13 points did you get ?!</vt:lpstr>
      <vt:lpstr>If you got 10 or more points, Congratulations you just became a python developer now  </vt:lpstr>
      <vt:lpstr>How to be good at Python</vt:lpstr>
      <vt:lpstr>Thank you .. Questions 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tutorial</dc:title>
  <dc:creator>Zayed, Noha</dc:creator>
  <cp:lastModifiedBy>Zayed, Noha</cp:lastModifiedBy>
  <cp:revision>26</cp:revision>
  <dcterms:created xsi:type="dcterms:W3CDTF">2024-05-02T10:31:28Z</dcterms:created>
  <dcterms:modified xsi:type="dcterms:W3CDTF">2025-02-23T18:04:37Z</dcterms:modified>
</cp:coreProperties>
</file>